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7" r:id="rId1"/>
  </p:sldMasterIdLst>
  <p:notesMasterIdLst>
    <p:notesMasterId r:id="rId59"/>
  </p:notesMasterIdLst>
  <p:sldIdLst>
    <p:sldId id="282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305" r:id="rId13"/>
    <p:sldId id="295" r:id="rId14"/>
    <p:sldId id="296" r:id="rId15"/>
    <p:sldId id="301" r:id="rId16"/>
    <p:sldId id="297" r:id="rId17"/>
    <p:sldId id="298" r:id="rId18"/>
    <p:sldId id="299" r:id="rId19"/>
    <p:sldId id="300" r:id="rId20"/>
    <p:sldId id="302" r:id="rId21"/>
    <p:sldId id="303" r:id="rId22"/>
    <p:sldId id="314" r:id="rId23"/>
    <p:sldId id="315" r:id="rId24"/>
    <p:sldId id="316" r:id="rId25"/>
    <p:sldId id="317" r:id="rId26"/>
    <p:sldId id="318" r:id="rId27"/>
    <p:sldId id="319" r:id="rId28"/>
    <p:sldId id="320" r:id="rId29"/>
    <p:sldId id="321" r:id="rId30"/>
    <p:sldId id="322" r:id="rId31"/>
    <p:sldId id="323" r:id="rId32"/>
    <p:sldId id="324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29" r:id="rId45"/>
    <p:sldId id="326" r:id="rId46"/>
    <p:sldId id="327" r:id="rId47"/>
    <p:sldId id="328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25" r:id="rId56"/>
    <p:sldId id="304" r:id="rId57"/>
    <p:sldId id="26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E5DA"/>
    <a:srgbClr val="244478"/>
    <a:srgbClr val="2B62B9"/>
    <a:srgbClr val="EF5452"/>
    <a:srgbClr val="F8C528"/>
    <a:srgbClr val="C09A24"/>
    <a:srgbClr val="068A85"/>
    <a:srgbClr val="99C272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8243"/>
    <p:restoredTop sz="81882"/>
  </p:normalViewPr>
  <p:slideViewPr>
    <p:cSldViewPr snapToGrid="0" snapToObjects="1">
      <p:cViewPr varScale="1">
        <p:scale>
          <a:sx n="71" d="100"/>
          <a:sy n="71" d="100"/>
        </p:scale>
        <p:origin x="184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DC2CD-8613-D146-8518-AC99D946DF95}" type="datetimeFigureOut">
              <a:rPr lang="en-US" smtClean="0"/>
              <a:t>4/10/20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C4CF9-69BC-034A-86DA-E1DADC6FA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1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99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7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81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0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1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46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04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21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4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EC4CF9-69BC-034A-86DA-E1DADC6FAF1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62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">
    <p:bg>
      <p:bgPr>
        <a:gradFill flip="none" rotWithShape="1">
          <a:gsLst>
            <a:gs pos="0">
              <a:srgbClr val="002060"/>
            </a:gs>
            <a:gs pos="91000">
              <a:schemeClr val="accent1">
                <a:lumMod val="89000"/>
              </a:schemeClr>
            </a:gs>
            <a:gs pos="85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C37A9-8C23-6B4F-88B3-AB73D61B7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775AE-BCE3-4B41-8ADB-E632DB8DE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092D3-1A80-C841-BE0C-FB3B2449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7B4D-2EEA-6C4C-8D16-9834319CC6AF}" type="datetime1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48AB-0BEE-7E40-BCE4-2360F70E6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03C7E-8755-DA48-8510-BD952A823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0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50C8C-86D2-7E42-A3B8-27ABAECFFE23}" type="datetime1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4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76845-31B4-A14F-BE09-5BC74684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53081-AC87-8048-8BE9-CB8C3F24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D474-609C-604B-A054-17A34B29DCC7}" type="datetime1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87348-DA5D-AE48-989D-AC1F04AC6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6211B5-930B-3C46-87F0-174D78E04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2816-FC3E-3244-B2EB-CEB70C88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301"/>
            <a:ext cx="10515600" cy="663575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8429-6D80-3644-9565-0A158FEB6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10515600" cy="5128439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60295-D28D-5342-864C-DFD74E3B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199" y="6356350"/>
            <a:ext cx="1382488" cy="365125"/>
          </a:xfrm>
        </p:spPr>
        <p:txBody>
          <a:bodyPr/>
          <a:lstStyle/>
          <a:p>
            <a:fld id="{268CC981-85A7-D540-B749-D8F25BDF644E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84FDE-39E1-CC43-ADEC-A2E40B80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5514" y="6356350"/>
            <a:ext cx="7489686" cy="365125"/>
          </a:xfrm>
        </p:spPr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BCC03-BB7B-8F4A-BDC0-0497BB61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0340" y="6356350"/>
            <a:ext cx="1353459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C367C3-C01E-F04D-94F1-89A732D0A7AE}"/>
              </a:ext>
            </a:extLst>
          </p:cNvPr>
          <p:cNvSpPr/>
          <p:nvPr userDrawn="1"/>
        </p:nvSpPr>
        <p:spPr>
          <a:xfrm>
            <a:off x="8538950" y="345375"/>
            <a:ext cx="3653050" cy="471600"/>
          </a:xfrm>
          <a:prstGeom prst="rect">
            <a:avLst/>
          </a:prstGeom>
          <a:solidFill>
            <a:srgbClr val="274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5327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987CA-DEB8-1246-A8A0-FC212DE45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34C65-DEA5-8F4A-A14B-0DF1A1E68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B5CC9-D24D-8D45-94E1-B8A6F082E3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4028"/>
            <a:ext cx="1367971" cy="365125"/>
          </a:xfrm>
        </p:spPr>
        <p:txBody>
          <a:bodyPr/>
          <a:lstStyle/>
          <a:p>
            <a:fld id="{144C671F-9DC4-1B4F-90F2-250602C6BD45}" type="datetime1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3B7A-936C-F047-BD4A-CCBB3D41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EEBFE-C4A6-0541-B16A-380D3EAA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14856" y="6356350"/>
            <a:ext cx="1338943" cy="365125"/>
          </a:xfrm>
        </p:spPr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1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6102A-A1F7-3842-AAEA-F5C7311E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8042"/>
            <a:ext cx="10515600" cy="6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51E2-F43C-F64D-B993-CE6609ED1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04EDDE-EE3F-8F4B-9C7A-83E0406455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92429"/>
            <a:ext cx="5181600" cy="508453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15ADE-643D-314B-865E-D1A74E17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372953-4D9F-024B-B3C3-D8D7E1D88D17}" type="datetime1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66CD4-6B44-554D-8C3E-1CC265FA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05A39C-E79D-054D-AA55-AE55FBA2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FA0EE-3CC4-5243-A94C-6FACDA7F8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63527"/>
            <a:ext cx="10515600" cy="6635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30389-7090-CD40-BEBF-0637D203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9788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BABA1-0B0C-5D41-BD03-AF3497DBF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21796"/>
            <a:ext cx="5157787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23744A-9292-8949-A87C-3B6979EA7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119788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ADD4A-DB10-FB4A-A9BA-9D3DB500D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21796"/>
            <a:ext cx="5183188" cy="41678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58B35-25F2-6941-BC63-14140DB1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FE5EC-977F-0447-B307-41F9377DAA45}" type="datetime1">
              <a:rPr lang="en-US" smtClean="0"/>
              <a:t>4/10/20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CB44E-6D22-DC48-8A79-8CC24323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C1E52-5D18-5A4D-B7CC-7DB931B3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8F28-5514-3C4F-8F16-87F0D27B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8C3861-35A6-C04A-AF18-0494795E5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5E5AC-9425-DA40-A4C0-C2079D80DF28}" type="datetime1">
              <a:rPr lang="en-US" smtClean="0"/>
              <a:t>4/10/20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4A6BF7-1B35-7B45-8465-DA95BDF4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ECE7A-5E3E-FA41-A2CF-2170043C1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9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2E6E-C79E-5B49-9FDF-F6705D37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BB082-60EA-F742-971F-16B6DC7F2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344" y="987425"/>
            <a:ext cx="6408867" cy="52101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DA2A8-A776-FA4A-A5B2-6088AA8A5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40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C5211-987C-0E4C-8A65-096CAF941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B17F9-3BA3-E944-AB9D-5F8E7B9E5452}" type="datetime1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C83AD-025F-B541-9368-2FEDDC6B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C98FAB-9E39-4442-B432-009E972C2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7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3CED7-2E22-7046-B671-644D9867C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637231-3259-8148-A59B-BCA49EE184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035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3E8CD-A682-AC45-B9C3-5CB1873728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35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DDB3D-EBBA-E54E-957D-18F54AC5A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7A85-A21F-4646-AA5A-6AFB63302F71}" type="datetime1">
              <a:rPr lang="en-US" smtClean="0"/>
              <a:t>4/10/20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68683-9DAF-2949-BB77-A0BA807B4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31D61-53FD-B847-BC95-73B6763AD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3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BD9D8-CC86-7E4D-A036-7F666D58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D8279-4EB5-1B4C-AC96-6DA0B332F4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71BE1-3E91-AC49-9604-441E4DD3A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4BB41-7D67-5540-9B64-840940DD7738}" type="datetime1">
              <a:rPr lang="en-US" smtClean="0"/>
              <a:t>4/10/20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F1837-E4C0-A34F-B38C-CBF0D65B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Subject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05FF2-DF89-7143-8050-5F1B7B5C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1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C0672D-63A5-7F4F-996A-A49C94A186D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17315" y="345287"/>
            <a:ext cx="12192000" cy="47548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EC1233-5907-7143-8A9A-729AB9D49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55"/>
            <a:ext cx="10515600" cy="67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E4728-1E09-A64F-9A06-2F96BC71F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55881"/>
            <a:ext cx="10515600" cy="5141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4233A-AE14-694A-BB8D-3E28E47EE5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1411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BA122-DB8C-3D4E-94CD-54E836D6E191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08028-B976-7C44-A1F6-F7265A554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65828" y="6356350"/>
            <a:ext cx="74893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Subject Name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6F93A-8372-7749-B2E4-1B714A6CC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5828" y="6356350"/>
            <a:ext cx="1367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A5F68-B450-774B-A94B-86322AF8B75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02E568-18E6-9A43-8CDC-1DF38DFF6BB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087694" y="306094"/>
            <a:ext cx="3116019" cy="57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03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docs/textinput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D9EB45-1C59-C541-92E7-6FE421F29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 Native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A0CEDCB-5CE2-1B41-9D8B-CA0EB9D3BB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Keyboard Input, State, Timer</a:t>
            </a:r>
          </a:p>
        </p:txBody>
      </p:sp>
    </p:spTree>
    <p:extLst>
      <p:ext uri="{BB962C8B-B14F-4D97-AF65-F5344CB8AC3E}">
        <p14:creationId xmlns:p14="http://schemas.microsoft.com/office/powerpoint/2010/main" val="28542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F01F6-7A2B-2244-9646-C76C0722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Keyboard Types (iOS Only)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4AE77-1C34-9944-A4B6-511AEBC6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58759-56E2-7742-B2D3-6C5DFDA7EAF5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87014-7737-BB4D-B5ED-4598D4110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46B5C12-B6D5-DD4F-A32A-E7729F902287}"/>
              </a:ext>
            </a:extLst>
          </p:cNvPr>
          <p:cNvSpPr txBox="1"/>
          <p:nvPr/>
        </p:nvSpPr>
        <p:spPr>
          <a:xfrm>
            <a:off x="1378016" y="1051471"/>
            <a:ext cx="935418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030220" algn="l"/>
              </a:tabLst>
            </a:pPr>
            <a:r>
              <a:rPr sz="3000" dirty="0">
                <a:latin typeface="Courier New"/>
                <a:cs typeface="Courier New"/>
              </a:rPr>
              <a:t>&lt;</a:t>
            </a:r>
            <a:r>
              <a:rPr sz="3000" dirty="0" err="1">
                <a:solidFill>
                  <a:srgbClr val="F39019"/>
                </a:solidFill>
                <a:latin typeface="Courier New"/>
                <a:cs typeface="Courier New"/>
              </a:rPr>
              <a:t>TextInput</a:t>
            </a:r>
            <a:r>
              <a:rPr lang="en-US" sz="3000" dirty="0">
                <a:solidFill>
                  <a:srgbClr val="F39019"/>
                </a:solidFill>
                <a:latin typeface="Courier New"/>
                <a:cs typeface="Courier New"/>
              </a:rPr>
              <a:t>  </a:t>
            </a:r>
            <a:r>
              <a:rPr sz="3000" spc="-5" dirty="0" err="1">
                <a:solidFill>
                  <a:srgbClr val="70BF41"/>
                </a:solidFill>
                <a:latin typeface="Courier New"/>
                <a:cs typeface="Courier New"/>
              </a:rPr>
              <a:t>keyboardType</a:t>
            </a:r>
            <a:r>
              <a:rPr sz="3000" spc="-5" dirty="0">
                <a:latin typeface="Courier New"/>
                <a:cs typeface="Courier New"/>
              </a:rPr>
              <a:t>=‘</a:t>
            </a:r>
            <a:r>
              <a:rPr sz="3000" spc="-5" dirty="0">
                <a:solidFill>
                  <a:srgbClr val="EC5D57"/>
                </a:solidFill>
                <a:latin typeface="Courier New"/>
                <a:cs typeface="Courier New"/>
              </a:rPr>
              <a:t>default</a:t>
            </a:r>
            <a:r>
              <a:rPr sz="3000" spc="-5" dirty="0">
                <a:latin typeface="Courier New"/>
                <a:cs typeface="Courier New"/>
              </a:rPr>
              <a:t>’&gt;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13BB336A-AD1D-A745-8334-25693887FBBE}"/>
              </a:ext>
            </a:extLst>
          </p:cNvPr>
          <p:cNvSpPr txBox="1"/>
          <p:nvPr/>
        </p:nvSpPr>
        <p:spPr>
          <a:xfrm>
            <a:off x="1540739" y="3683971"/>
            <a:ext cx="3592286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name-phone-pad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31F0F123-4EC9-1141-AEB7-A1E0FCCA141D}"/>
              </a:ext>
            </a:extLst>
          </p:cNvPr>
          <p:cNvSpPr txBox="1"/>
          <p:nvPr/>
        </p:nvSpPr>
        <p:spPr>
          <a:xfrm>
            <a:off x="7837587" y="3699239"/>
            <a:ext cx="267445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decimal-pad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2B536EF2-0620-8348-9550-F9538039B35D}"/>
              </a:ext>
            </a:extLst>
          </p:cNvPr>
          <p:cNvSpPr txBox="1"/>
          <p:nvPr/>
        </p:nvSpPr>
        <p:spPr>
          <a:xfrm>
            <a:off x="2376902" y="6153092"/>
            <a:ext cx="194627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twitter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005D229-C44F-1F45-8AFB-D9C8DA0DE920}"/>
              </a:ext>
            </a:extLst>
          </p:cNvPr>
          <p:cNvSpPr txBox="1"/>
          <p:nvPr/>
        </p:nvSpPr>
        <p:spPr>
          <a:xfrm>
            <a:off x="7453725" y="6259810"/>
            <a:ext cx="3139958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web-search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F38515B-A3C2-4B4E-9015-C3D7C6F29C52}"/>
              </a:ext>
            </a:extLst>
          </p:cNvPr>
          <p:cNvSpPr/>
          <p:nvPr/>
        </p:nvSpPr>
        <p:spPr>
          <a:xfrm>
            <a:off x="1736681" y="1667178"/>
            <a:ext cx="2933701" cy="2009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E55C629-C495-5F44-9898-F7830BA8D565}"/>
              </a:ext>
            </a:extLst>
          </p:cNvPr>
          <p:cNvSpPr/>
          <p:nvPr/>
        </p:nvSpPr>
        <p:spPr>
          <a:xfrm>
            <a:off x="7272078" y="1737323"/>
            <a:ext cx="3323730" cy="1890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73E974AA-74DC-2A4F-A9AB-BAA1FF21ABAB}"/>
              </a:ext>
            </a:extLst>
          </p:cNvPr>
          <p:cNvSpPr/>
          <p:nvPr/>
        </p:nvSpPr>
        <p:spPr>
          <a:xfrm>
            <a:off x="1736681" y="4120511"/>
            <a:ext cx="3035447" cy="2094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62816516-A973-1044-BE1F-D6058B1EE6F3}"/>
              </a:ext>
            </a:extLst>
          </p:cNvPr>
          <p:cNvSpPr/>
          <p:nvPr/>
        </p:nvSpPr>
        <p:spPr>
          <a:xfrm>
            <a:off x="7451600" y="4176718"/>
            <a:ext cx="3142083" cy="21401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328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4EA5-D216-024F-ABAF-905BD6FE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</a:t>
            </a:r>
            <a:r>
              <a:rPr lang="en-US" dirty="0" err="1"/>
              <a:t>TextInput</a:t>
            </a:r>
            <a:r>
              <a:rPr lang="en-US" dirty="0"/>
              <a:t> Attribute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D7496-A182-9946-8089-8188655B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B3887-8FAE-F945-9144-0339A5F58361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09EA8-F375-8242-8F07-2FDFE2C1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695EFD-EFDD-3341-AE8A-712AD3D4D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26876"/>
            <a:ext cx="4902200" cy="2768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B5771-D6FF-B246-925A-B26FB6744EA3}"/>
              </a:ext>
            </a:extLst>
          </p:cNvPr>
          <p:cNvSpPr txBox="1"/>
          <p:nvPr/>
        </p:nvSpPr>
        <p:spPr>
          <a:xfrm>
            <a:off x="5917722" y="1757178"/>
            <a:ext cx="583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https://facebook.github.io/react-native/docs/textinput.html</a:t>
            </a:r>
            <a:endParaRPr lang="en-US" dirty="0"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E3E71639-229D-7443-BB47-177802220651}"/>
              </a:ext>
            </a:extLst>
          </p:cNvPr>
          <p:cNvSpPr/>
          <p:nvPr/>
        </p:nvSpPr>
        <p:spPr>
          <a:xfrm>
            <a:off x="1239433" y="4093839"/>
            <a:ext cx="4500966" cy="13870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9201C7-3567-0A4B-9486-8225802BBA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749" y="4060206"/>
            <a:ext cx="4502097" cy="14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8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6F172-1669-D540-B84E-0E25CBFB3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</a:t>
            </a:r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E0FAE-7FB4-F84A-9BB8-FA8E6E6FD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A9A77-3024-FD43-BCD1-582B4D7CED9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CE3DB-C2C6-5547-937F-A4BB2A7BA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3990B-AFEE-9049-8BE6-E242E3071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16623"/>
            <a:ext cx="3352800" cy="160020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A3224ED1-8D8F-A94E-9CCD-1A23C286A4D7}"/>
              </a:ext>
            </a:extLst>
          </p:cNvPr>
          <p:cNvSpPr/>
          <p:nvPr/>
        </p:nvSpPr>
        <p:spPr>
          <a:xfrm>
            <a:off x="6518737" y="595088"/>
            <a:ext cx="4158332" cy="6270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    </a:t>
            </a:r>
            <a:endParaRPr dirty="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27821D1-1F69-1B45-8C52-F79BDE6B164E}"/>
              </a:ext>
            </a:extLst>
          </p:cNvPr>
          <p:cNvSpPr/>
          <p:nvPr/>
        </p:nvSpPr>
        <p:spPr>
          <a:xfrm>
            <a:off x="1628387" y="2928439"/>
            <a:ext cx="3763672" cy="36662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617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CF176-1E58-6244-8938-6DAB1167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KeyboardType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EF8CE-D365-0B4A-A8CF-71FA70AFF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206C4-A847-D24F-B0AD-747D354A07ED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78C05-0429-2848-8C74-2AB7B9086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C6E1D4-F8C3-B24B-858F-2C4E5EA2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29" y="987313"/>
            <a:ext cx="6413809" cy="2441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EEC32D-4C5D-4241-AE95-DF3855BBE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238" y="657921"/>
            <a:ext cx="3133274" cy="5542157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87C17F2A-8CEC-7E4B-9276-66EDD64746E4}"/>
              </a:ext>
            </a:extLst>
          </p:cNvPr>
          <p:cNvSpPr/>
          <p:nvPr/>
        </p:nvSpPr>
        <p:spPr>
          <a:xfrm>
            <a:off x="9239002" y="1083148"/>
            <a:ext cx="3133274" cy="44967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66E9F2C5-9B40-0948-A6DD-FA750DF017B0}"/>
              </a:ext>
            </a:extLst>
          </p:cNvPr>
          <p:cNvSpPr/>
          <p:nvPr/>
        </p:nvSpPr>
        <p:spPr>
          <a:xfrm>
            <a:off x="3792772" y="1429366"/>
            <a:ext cx="2649851" cy="369332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B93050FD-3BEE-3E40-A012-97917B588228}"/>
              </a:ext>
            </a:extLst>
          </p:cNvPr>
          <p:cNvSpPr/>
          <p:nvPr/>
        </p:nvSpPr>
        <p:spPr>
          <a:xfrm>
            <a:off x="3792771" y="2514467"/>
            <a:ext cx="2649851" cy="369332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43499B-78F2-1545-B413-55A51AFF1936}"/>
              </a:ext>
            </a:extLst>
          </p:cNvPr>
          <p:cNvSpPr txBox="1"/>
          <p:nvPr/>
        </p:nvSpPr>
        <p:spPr>
          <a:xfrm>
            <a:off x="1892795" y="4586822"/>
            <a:ext cx="46658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spc="-70" dirty="0"/>
              <a:t>iOS </a:t>
            </a:r>
            <a:r>
              <a:rPr lang="en-US" sz="2200" b="1" spc="135" dirty="0"/>
              <a:t>-&gt; </a:t>
            </a:r>
            <a:r>
              <a:rPr lang="en-US" sz="2200" b="1" spc="35" dirty="0" err="1"/>
              <a:t>Cmd</a:t>
            </a:r>
            <a:r>
              <a:rPr lang="en-US" sz="2200" b="1" spc="35" dirty="0"/>
              <a:t>-K </a:t>
            </a:r>
            <a:r>
              <a:rPr lang="en-US" sz="2200" b="1" dirty="0"/>
              <a:t>to </a:t>
            </a:r>
            <a:r>
              <a:rPr lang="en-US" sz="2200" b="1" spc="40" dirty="0"/>
              <a:t>Open/Hide</a:t>
            </a:r>
            <a:r>
              <a:rPr lang="en-US" sz="2200" b="1" spc="-125" dirty="0"/>
              <a:t> </a:t>
            </a:r>
            <a:r>
              <a:rPr lang="en-US" sz="2200" b="1" spc="40" dirty="0"/>
              <a:t>Keyboard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55563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6A827-AE41-A94C-BB66-8A04FDC9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User Input Feedback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D7898-C066-F849-AEB1-0870EF04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919E2-3938-1F41-BAE3-801738E69639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F14DC-9D91-494A-ADAB-C73F7A734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14C96-6C5E-634B-A640-55A52F3FC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9213"/>
            <a:ext cx="5461000" cy="269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04DEC4-DFDB-1140-A9AA-C9FA1635E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194287"/>
            <a:ext cx="6032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CDE73-39C2-074F-9ADC-02B38365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JS Debugger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DDCA2-22D2-464A-844F-978664427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A337B-92CD-2047-B00C-578048F93442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4AFBA-2A4A-AB4F-BBAE-7ED829483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625AC3-F688-CA45-A0F7-387C0B7D3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720" y="1098551"/>
            <a:ext cx="3288430" cy="5816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7B4B48-C6A7-3845-8FDF-8A55E07D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830" y="1905000"/>
            <a:ext cx="7624170" cy="3775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48F2A3-E630-9641-BB14-BEA33FE65282}"/>
              </a:ext>
            </a:extLst>
          </p:cNvPr>
          <p:cNvSpPr txBox="1"/>
          <p:nvPr/>
        </p:nvSpPr>
        <p:spPr>
          <a:xfrm>
            <a:off x="-378935" y="2587478"/>
            <a:ext cx="2479987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marR="393065" algn="ctr">
              <a:lnSpc>
                <a:spcPts val="3800"/>
              </a:lnSpc>
            </a:pPr>
            <a:r>
              <a:rPr lang="en-US" spc="55" dirty="0" err="1">
                <a:latin typeface="Arial"/>
                <a:cs typeface="Arial"/>
              </a:rPr>
              <a:t>Cmd</a:t>
            </a:r>
            <a:r>
              <a:rPr lang="en-US" spc="-4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-</a:t>
            </a:r>
            <a:r>
              <a:rPr lang="en-US" spc="-4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D  </a:t>
            </a:r>
            <a:r>
              <a:rPr lang="en-US" spc="-40" dirty="0">
                <a:latin typeface="Arial"/>
                <a:cs typeface="Arial"/>
              </a:rPr>
              <a:t>(iOS)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lang="en-US" dirty="0">
              <a:latin typeface="Times New Roman"/>
              <a:cs typeface="Times New Roman"/>
            </a:endParaRPr>
          </a:p>
          <a:p>
            <a:pPr marL="12700" marR="5080" algn="ctr">
              <a:lnSpc>
                <a:spcPts val="3800"/>
              </a:lnSpc>
            </a:pPr>
            <a:r>
              <a:rPr lang="en-US" spc="-5" dirty="0">
                <a:latin typeface="Arial"/>
                <a:cs typeface="Arial"/>
              </a:rPr>
              <a:t>Menu</a:t>
            </a:r>
            <a:r>
              <a:rPr lang="en-US" spc="-8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Button  </a:t>
            </a:r>
            <a:r>
              <a:rPr lang="en-US" spc="30" dirty="0">
                <a:latin typeface="Arial"/>
                <a:cs typeface="Arial"/>
              </a:rPr>
              <a:t>(Android)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9F33A891-F19E-DE4E-BA6A-091ED78DF8FE}"/>
              </a:ext>
            </a:extLst>
          </p:cNvPr>
          <p:cNvSpPr/>
          <p:nvPr/>
        </p:nvSpPr>
        <p:spPr>
          <a:xfrm>
            <a:off x="609598" y="4695747"/>
            <a:ext cx="542568" cy="542568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457199" y="0"/>
                </a:moveTo>
                <a:lnTo>
                  <a:pt x="457200" y="431800"/>
                </a:lnTo>
                <a:lnTo>
                  <a:pt x="0" y="431800"/>
                </a:lnTo>
                <a:lnTo>
                  <a:pt x="0" y="838200"/>
                </a:lnTo>
                <a:lnTo>
                  <a:pt x="457200" y="838200"/>
                </a:lnTo>
                <a:lnTo>
                  <a:pt x="457200" y="1270000"/>
                </a:lnTo>
                <a:lnTo>
                  <a:pt x="1269999" y="635000"/>
                </a:lnTo>
                <a:lnTo>
                  <a:pt x="457199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9AD97A6F-3C52-174E-9A44-7407F6700EAD}"/>
              </a:ext>
            </a:extLst>
          </p:cNvPr>
          <p:cNvSpPr/>
          <p:nvPr/>
        </p:nvSpPr>
        <p:spPr>
          <a:xfrm>
            <a:off x="3717211" y="3641612"/>
            <a:ext cx="542568" cy="542568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457199" y="0"/>
                </a:moveTo>
                <a:lnTo>
                  <a:pt x="457200" y="431800"/>
                </a:lnTo>
                <a:lnTo>
                  <a:pt x="0" y="431800"/>
                </a:lnTo>
                <a:lnTo>
                  <a:pt x="0" y="838200"/>
                </a:lnTo>
                <a:lnTo>
                  <a:pt x="457200" y="838200"/>
                </a:lnTo>
                <a:lnTo>
                  <a:pt x="457200" y="1270000"/>
                </a:lnTo>
                <a:lnTo>
                  <a:pt x="1269999" y="635000"/>
                </a:lnTo>
                <a:lnTo>
                  <a:pt x="457199" y="0"/>
                </a:lnTo>
                <a:close/>
              </a:path>
            </a:pathLst>
          </a:custGeom>
          <a:solidFill>
            <a:srgbClr val="009CFD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39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BB60-0D96-9345-AC2B-A6EFB9951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9CB23-8C85-E54E-AD89-A8C7AEE96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is a JavaScript Object that we use to track and response to users’ inputs</a:t>
            </a:r>
          </a:p>
          <a:p>
            <a:r>
              <a:rPr lang="en-US" dirty="0"/>
              <a:t>Each React component has its own instance of state</a:t>
            </a:r>
          </a:p>
          <a:p>
            <a:r>
              <a:rPr lang="en-US" dirty="0"/>
              <a:t>Most important thing about state:</a:t>
            </a:r>
          </a:p>
          <a:p>
            <a:pPr lvl="1"/>
            <a:r>
              <a:rPr lang="en-US" b="1" dirty="0"/>
              <a:t>Any change in state</a:t>
            </a:r>
            <a:r>
              <a:rPr lang="en-US" dirty="0"/>
              <a:t> will cause all components or any children components inside of it to </a:t>
            </a:r>
            <a:r>
              <a:rPr lang="en-US" b="1" dirty="0"/>
              <a:t>be re- rendered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9B28-D8D0-D146-A1D7-D145223AB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641BF-A23A-E04D-B5C7-2C063C65F74F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85C44-1AC5-4F42-B3EF-C02CB70B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85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B1D0-EB5F-294E-BD07-BCF1321A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State’s Rule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D52F4-C039-5E4D-A8D8-6B8AD767A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using state in component, </a:t>
            </a:r>
            <a:r>
              <a:rPr lang="en-US" b="1" dirty="0"/>
              <a:t>always set the initialize state</a:t>
            </a:r>
            <a:r>
              <a:rPr lang="en-US" dirty="0"/>
              <a:t> to the reasonable values</a:t>
            </a:r>
          </a:p>
          <a:p>
            <a:r>
              <a:rPr lang="en-US" b="1" dirty="0"/>
              <a:t>Always use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882B"/>
                </a:solidFill>
                <a:latin typeface="Courier New"/>
                <a:cs typeface="Courier New"/>
              </a:rPr>
              <a:t>	</a:t>
            </a:r>
            <a:r>
              <a:rPr lang="en-US" b="1" dirty="0" err="1">
                <a:solidFill>
                  <a:srgbClr val="00882B"/>
                </a:solidFill>
                <a:latin typeface="Courier New"/>
                <a:cs typeface="Courier New"/>
              </a:rPr>
              <a:t>this.setState</a:t>
            </a:r>
            <a:r>
              <a:rPr lang="en-US" b="1" dirty="0">
                <a:solidFill>
                  <a:srgbClr val="00882B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rgbClr val="00882B"/>
                </a:solidFill>
                <a:latin typeface="Courier New"/>
                <a:cs typeface="Courier New"/>
              </a:rPr>
              <a:t>changedObjects</a:t>
            </a:r>
            <a:r>
              <a:rPr lang="en-US" b="1" dirty="0">
                <a:solidFill>
                  <a:srgbClr val="00882B"/>
                </a:solidFill>
                <a:latin typeface="Courier New"/>
                <a:cs typeface="Courier New"/>
              </a:rPr>
              <a:t>)</a:t>
            </a:r>
            <a:r>
              <a:rPr lang="en-US" dirty="0">
                <a:latin typeface="Arial"/>
                <a:cs typeface="Arial"/>
              </a:rPr>
              <a:t>instead </a:t>
            </a:r>
            <a:r>
              <a:rPr lang="en-US" spc="-5" dirty="0">
                <a:latin typeface="Arial"/>
                <a:cs typeface="Arial"/>
              </a:rPr>
              <a:t>of  	</a:t>
            </a:r>
            <a:r>
              <a:rPr lang="en-US" spc="-10" dirty="0" err="1">
                <a:solidFill>
                  <a:srgbClr val="C82506"/>
                </a:solidFill>
                <a:latin typeface="Courier New"/>
                <a:cs typeface="Courier New"/>
              </a:rPr>
              <a:t>this.state.changedObject</a:t>
            </a:r>
            <a:r>
              <a:rPr lang="en-US" spc="-10" dirty="0">
                <a:solidFill>
                  <a:srgbClr val="C82506"/>
                </a:solidFill>
                <a:latin typeface="Courier New"/>
                <a:cs typeface="Courier New"/>
              </a:rPr>
              <a:t> </a:t>
            </a:r>
            <a:r>
              <a:rPr lang="en-US" spc="-5" dirty="0">
                <a:solidFill>
                  <a:srgbClr val="C82506"/>
                </a:solidFill>
                <a:latin typeface="Courier New"/>
                <a:cs typeface="Courier New"/>
              </a:rPr>
              <a:t>=</a:t>
            </a:r>
            <a:r>
              <a:rPr lang="en-US" spc="45" dirty="0">
                <a:solidFill>
                  <a:srgbClr val="C82506"/>
                </a:solidFill>
                <a:latin typeface="Courier New"/>
                <a:cs typeface="Courier New"/>
              </a:rPr>
              <a:t> </a:t>
            </a:r>
            <a:r>
              <a:rPr lang="en-US" spc="-5" dirty="0" err="1">
                <a:solidFill>
                  <a:srgbClr val="C82506"/>
                </a:solidFill>
                <a:latin typeface="Courier New"/>
                <a:cs typeface="Courier New"/>
              </a:rPr>
              <a:t>someValue</a:t>
            </a:r>
            <a:endParaRPr lang="en-US" b="1" dirty="0"/>
          </a:p>
          <a:p>
            <a:r>
              <a:rPr lang="en-US" dirty="0"/>
              <a:t>If not 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this.setState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, React something will not acknowledge the changes. Components will not be re-rendered</a:t>
            </a:r>
          </a:p>
          <a:p>
            <a:r>
              <a:rPr lang="en-US" dirty="0"/>
              <a:t>Some strange behavior will happen in the app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7FFF7-289A-C246-A1B6-74E0A46D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A4B40-CBCE-0041-99C9-36F1A8EF235A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00431-1F5D-E144-B4FB-22016E69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97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E4319-E903-3944-9739-285A73906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245D4-55CA-2440-B610-3F6BBA078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6120"/>
            <a:ext cx="10515600" cy="2956376"/>
          </a:xfrm>
        </p:spPr>
        <p:txBody>
          <a:bodyPr/>
          <a:lstStyle/>
          <a:p>
            <a:r>
              <a:rPr lang="en-US" dirty="0"/>
              <a:t>We first defined 3 variables in state at the class’s constructor</a:t>
            </a:r>
          </a:p>
          <a:p>
            <a:pPr lvl="1"/>
            <a:r>
              <a:rPr lang="en-US" b="1" dirty="0"/>
              <a:t>weight (String) = ‘0’</a:t>
            </a:r>
            <a:r>
              <a:rPr lang="en-US" dirty="0"/>
              <a:t> - It is a string because we use it with </a:t>
            </a:r>
            <a:r>
              <a:rPr lang="en-US" dirty="0" err="1"/>
              <a:t>TextInput</a:t>
            </a:r>
            <a:endParaRPr lang="en-US" dirty="0"/>
          </a:p>
          <a:p>
            <a:pPr lvl="1"/>
            <a:r>
              <a:rPr lang="en-US" b="1" dirty="0"/>
              <a:t>height (String) = ‘0’</a:t>
            </a:r>
            <a:r>
              <a:rPr lang="en-US" dirty="0"/>
              <a:t> - It is a string because we use it with </a:t>
            </a:r>
            <a:r>
              <a:rPr lang="en-US" dirty="0" err="1"/>
              <a:t>TextInput</a:t>
            </a:r>
            <a:endParaRPr lang="en-US" dirty="0"/>
          </a:p>
          <a:p>
            <a:pPr lvl="1"/>
            <a:r>
              <a:rPr lang="en-US" dirty="0"/>
              <a:t>and calculated </a:t>
            </a:r>
            <a:r>
              <a:rPr lang="en-US" b="1" dirty="0" err="1"/>
              <a:t>bmi</a:t>
            </a:r>
            <a:r>
              <a:rPr lang="en-US" b="1" dirty="0"/>
              <a:t> (Number) = 0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C7DE8-7C48-A646-95DC-7E199D0C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14382-4A96-2B43-AB86-D97B9EFCBE72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F98F8-9837-494F-83A0-ACEC3543D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50E07-6E00-1649-A5C3-55D320841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12150"/>
            <a:ext cx="63627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6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BEFD6-8A5A-DD40-9960-B90AFB1C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Showing/Setting State In </a:t>
            </a:r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932E8-EEE9-2640-8372-F5ECB0B2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17620"/>
            <a:ext cx="10515600" cy="2384876"/>
          </a:xfrm>
        </p:spPr>
        <p:txBody>
          <a:bodyPr/>
          <a:lstStyle/>
          <a:p>
            <a:r>
              <a:rPr lang="en-US" b="1" dirty="0"/>
              <a:t>value attribute</a:t>
            </a:r>
            <a:r>
              <a:rPr lang="en-US" dirty="0"/>
              <a:t> - setting the text according to the </a:t>
            </a:r>
            <a:r>
              <a:rPr lang="en-US" dirty="0" err="1"/>
              <a:t>state.weight’s</a:t>
            </a:r>
            <a:r>
              <a:rPr lang="en-US" dirty="0"/>
              <a:t> value</a:t>
            </a:r>
          </a:p>
          <a:p>
            <a:r>
              <a:rPr lang="en-US" b="1" dirty="0" err="1"/>
              <a:t>onChangeText</a:t>
            </a:r>
            <a:r>
              <a:rPr lang="en-US" b="1" dirty="0"/>
              <a:t> attribute</a:t>
            </a:r>
            <a:r>
              <a:rPr lang="en-US" dirty="0"/>
              <a:t> - invoked when user making change the </a:t>
            </a:r>
            <a:r>
              <a:rPr lang="en-US" dirty="0" err="1"/>
              <a:t>TextInput</a:t>
            </a:r>
            <a:r>
              <a:rPr lang="en-US" dirty="0"/>
              <a:t>, apply the new input value into the state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B4056-2675-004F-A95A-7DE0FC07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74A5C-268D-B84F-A412-9BE97E70F6C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14D3F-273E-E543-B896-0C664CF02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0B4B2C-F0D0-624E-BA32-80BE0F8C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57798"/>
            <a:ext cx="8763000" cy="262890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FC1FAC28-5738-0646-B05F-741BDCCF1B2C}"/>
              </a:ext>
            </a:extLst>
          </p:cNvPr>
          <p:cNvSpPr/>
          <p:nvPr/>
        </p:nvSpPr>
        <p:spPr>
          <a:xfrm>
            <a:off x="1265875" y="2187582"/>
            <a:ext cx="8335324" cy="921378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910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6F5C-4F30-CE40-A40F-5A13C8C2C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BMI Calculator App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E8C4B-4E8D-F64F-BE3C-62B56F17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DEA3-3DAD-4B41-AAA7-955F07536E2E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4D354-512F-CC4A-B39A-EDEC6E17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A5CBC73-34B1-2C45-98E5-9D32F459146E}"/>
              </a:ext>
            </a:extLst>
          </p:cNvPr>
          <p:cNvSpPr/>
          <p:nvPr/>
        </p:nvSpPr>
        <p:spPr>
          <a:xfrm>
            <a:off x="2893563" y="988074"/>
            <a:ext cx="6686363" cy="5839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868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81BF-BFF1-7C4E-B388-088E554B7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State In 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DB2DE-C785-DB47-B277-AAC568DFA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773496"/>
          </a:xfrm>
        </p:spPr>
        <p:txBody>
          <a:bodyPr/>
          <a:lstStyle/>
          <a:p>
            <a:r>
              <a:rPr lang="en-US" dirty="0"/>
              <a:t>To see state working in action, print the state value in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render()</a:t>
            </a:r>
          </a:p>
          <a:p>
            <a:r>
              <a:rPr lang="en-US" dirty="0">
                <a:cs typeface="Courier New" panose="02070309020205020404" pitchFamily="49" charset="0"/>
              </a:rPr>
              <a:t>Run the application</a:t>
            </a:r>
          </a:p>
          <a:p>
            <a:r>
              <a:rPr lang="en-US" dirty="0">
                <a:cs typeface="Courier New" panose="02070309020205020404" pitchFamily="49" charset="0"/>
              </a:rPr>
              <a:t>Typing some number into Weight (KG) and then Typing some number into Height (CM) and see the difference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6CA68-2593-A54B-908E-73A891BB0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39D41-919B-F144-98FD-CF3EACD9EC7C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3C5E9-8F5F-7749-89F7-658FBCAE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AEFC7C-4760-6340-8468-47767266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26876"/>
            <a:ext cx="6477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4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9D7B8-3DA5-E349-B7A4-BEFF6C85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State In Action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4566B-2519-674A-8016-3D741C2F3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6A3-7791-0745-A9EE-DDCB08A59B5E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C4763-D3B5-A046-8D95-3EC58FE5B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8791C5-03C8-D04E-BE04-B3A5167DB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240"/>
            <a:ext cx="3256854" cy="57607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80188C-BCB5-8C4F-A51A-592725917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44" y="1041176"/>
            <a:ext cx="9032656" cy="3924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7A3487-3B00-0246-8B44-27B5AE4CF5E8}"/>
              </a:ext>
            </a:extLst>
          </p:cNvPr>
          <p:cNvSpPr txBox="1"/>
          <p:nvPr/>
        </p:nvSpPr>
        <p:spPr>
          <a:xfrm>
            <a:off x="3256854" y="5079776"/>
            <a:ext cx="8673682" cy="1518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3865" marR="442595" indent="11430" algn="ctr">
              <a:lnSpc>
                <a:spcPct val="101200"/>
              </a:lnSpc>
            </a:pPr>
            <a:r>
              <a:rPr lang="en-US" sz="2300" spc="-5" dirty="0">
                <a:cs typeface="Arial"/>
              </a:rPr>
              <a:t>Console in </a:t>
            </a:r>
            <a:r>
              <a:rPr lang="en-US" sz="2300" dirty="0">
                <a:cs typeface="Arial"/>
              </a:rPr>
              <a:t>React </a:t>
            </a:r>
            <a:r>
              <a:rPr lang="en-US" sz="2300" spc="-5" dirty="0">
                <a:cs typeface="Arial"/>
              </a:rPr>
              <a:t>Native </a:t>
            </a:r>
            <a:r>
              <a:rPr lang="en-US" sz="2300" spc="55" dirty="0">
                <a:cs typeface="Arial"/>
              </a:rPr>
              <a:t>Debugger  </a:t>
            </a:r>
            <a:r>
              <a:rPr lang="en-US" sz="2300" spc="-5" dirty="0">
                <a:cs typeface="Arial"/>
              </a:rPr>
              <a:t>will </a:t>
            </a:r>
            <a:r>
              <a:rPr lang="en-US" sz="2300" spc="30" dirty="0">
                <a:cs typeface="Arial"/>
              </a:rPr>
              <a:t>print </a:t>
            </a:r>
            <a:r>
              <a:rPr lang="en-US" sz="2300" dirty="0">
                <a:cs typeface="Arial"/>
              </a:rPr>
              <a:t>the </a:t>
            </a:r>
            <a:r>
              <a:rPr lang="en-US" sz="2300" spc="-30" dirty="0">
                <a:cs typeface="Arial"/>
              </a:rPr>
              <a:t>state’s </a:t>
            </a:r>
            <a:r>
              <a:rPr lang="en-US" sz="2300" spc="15" dirty="0">
                <a:cs typeface="Arial"/>
              </a:rPr>
              <a:t>content, </a:t>
            </a:r>
            <a:r>
              <a:rPr lang="en-US" sz="2300" spc="-5" dirty="0">
                <a:cs typeface="Arial"/>
              </a:rPr>
              <a:t>only</a:t>
            </a:r>
            <a:r>
              <a:rPr lang="en-US" sz="2300" spc="-20" dirty="0">
                <a:cs typeface="Arial"/>
              </a:rPr>
              <a:t> </a:t>
            </a:r>
            <a:r>
              <a:rPr lang="en-US" sz="2300" spc="-5" dirty="0">
                <a:cs typeface="Arial"/>
              </a:rPr>
              <a:t>when</a:t>
            </a:r>
            <a:r>
              <a:rPr lang="en-US" sz="2300" dirty="0">
                <a:cs typeface="Arial"/>
              </a:rPr>
              <a:t> </a:t>
            </a:r>
            <a:r>
              <a:rPr lang="en-US" sz="2300" spc="-5" dirty="0">
                <a:cs typeface="Arial"/>
              </a:rPr>
              <a:t>the </a:t>
            </a:r>
            <a:r>
              <a:rPr lang="en-US" sz="2300" dirty="0">
                <a:cs typeface="Arial"/>
              </a:rPr>
              <a:t>text </a:t>
            </a:r>
            <a:r>
              <a:rPr lang="en-US" sz="2300" spc="-5" dirty="0">
                <a:cs typeface="Arial"/>
              </a:rPr>
              <a:t>in </a:t>
            </a:r>
            <a:r>
              <a:rPr lang="en-US" sz="2300" spc="-10" dirty="0">
                <a:cs typeface="Arial"/>
              </a:rPr>
              <a:t>Weight(KG) </a:t>
            </a:r>
            <a:r>
              <a:rPr lang="en-US" sz="2300" spc="-5" dirty="0">
                <a:cs typeface="Arial"/>
              </a:rPr>
              <a:t>is</a:t>
            </a:r>
            <a:r>
              <a:rPr lang="en-US" sz="2300" spc="40" dirty="0">
                <a:cs typeface="Arial"/>
              </a:rPr>
              <a:t> </a:t>
            </a:r>
            <a:r>
              <a:rPr lang="en-US" sz="2300" spc="55" dirty="0">
                <a:cs typeface="Arial"/>
              </a:rPr>
              <a:t>changed,</a:t>
            </a:r>
            <a:r>
              <a:rPr lang="en-US" sz="2300" spc="5" dirty="0">
                <a:cs typeface="Arial"/>
              </a:rPr>
              <a:t> </a:t>
            </a:r>
            <a:r>
              <a:rPr lang="en-US" sz="2300" spc="40" dirty="0">
                <a:cs typeface="Arial"/>
              </a:rPr>
              <a:t>because </a:t>
            </a:r>
            <a:r>
              <a:rPr lang="en-US" sz="2300" spc="20" dirty="0">
                <a:cs typeface="Arial"/>
              </a:rPr>
              <a:t> </a:t>
            </a:r>
            <a:r>
              <a:rPr lang="en-US" sz="2300" spc="-5" dirty="0">
                <a:cs typeface="Arial"/>
              </a:rPr>
              <a:t>the </a:t>
            </a:r>
            <a:r>
              <a:rPr lang="en-US" sz="2300" dirty="0">
                <a:cs typeface="Arial"/>
              </a:rPr>
              <a:t>state </a:t>
            </a:r>
            <a:r>
              <a:rPr lang="en-US" sz="2300" spc="-5" dirty="0">
                <a:cs typeface="Arial"/>
              </a:rPr>
              <a:t>make </a:t>
            </a:r>
            <a:r>
              <a:rPr lang="en-US" sz="2300" dirty="0">
                <a:cs typeface="Arial"/>
              </a:rPr>
              <a:t>the </a:t>
            </a:r>
            <a:r>
              <a:rPr lang="en-US" sz="2300" spc="30" dirty="0">
                <a:cs typeface="Arial"/>
              </a:rPr>
              <a:t>component</a:t>
            </a:r>
            <a:r>
              <a:rPr lang="en-US" sz="2300" spc="10" dirty="0">
                <a:cs typeface="Arial"/>
              </a:rPr>
              <a:t> </a:t>
            </a:r>
            <a:r>
              <a:rPr lang="en-US" sz="2300" spc="-25" dirty="0">
                <a:cs typeface="Arial"/>
              </a:rPr>
              <a:t>re-render.</a:t>
            </a:r>
            <a:endParaRPr lang="en-US" sz="2300" dirty="0">
              <a:cs typeface="Arial"/>
            </a:endParaRPr>
          </a:p>
          <a:p>
            <a:pPr algn="ctr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8061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 On Height </a:t>
            </a:r>
            <a:r>
              <a:rPr lang="en-US" dirty="0" err="1"/>
              <a:t>TextInput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6B54B-D676-8849-8F5C-E8BE72B36D7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B5FDA9-D635-3147-A40D-335A0468A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78200"/>
            <a:ext cx="6810966" cy="235080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36FAECBA-EA32-DB41-9364-9C90DCC26471}"/>
              </a:ext>
            </a:extLst>
          </p:cNvPr>
          <p:cNvSpPr/>
          <p:nvPr/>
        </p:nvSpPr>
        <p:spPr>
          <a:xfrm>
            <a:off x="1265875" y="2187582"/>
            <a:ext cx="6383290" cy="738498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671D0A-42D2-A944-B84A-48860EC600E0}"/>
              </a:ext>
            </a:extLst>
          </p:cNvPr>
          <p:cNvSpPr txBox="1"/>
          <p:nvPr/>
        </p:nvSpPr>
        <p:spPr>
          <a:xfrm>
            <a:off x="4484077" y="4273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979BF9-086E-C647-878D-9D8BF6D60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992" y="814899"/>
            <a:ext cx="3267626" cy="57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1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Compute The BMI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1B1E-A848-064B-B3D4-EB895778E7B9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BB59703-40E8-B842-889A-1B0C3145F8C1}"/>
              </a:ext>
            </a:extLst>
          </p:cNvPr>
          <p:cNvSpPr/>
          <p:nvPr/>
        </p:nvSpPr>
        <p:spPr>
          <a:xfrm>
            <a:off x="6401444" y="926876"/>
            <a:ext cx="4275625" cy="1403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5ACDB1-AB02-5840-B333-B0A0E56FB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35" y="2283845"/>
            <a:ext cx="6756400" cy="339090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0F846295-8A2B-9746-8554-C31782DA554B}"/>
              </a:ext>
            </a:extLst>
          </p:cNvPr>
          <p:cNvSpPr/>
          <p:nvPr/>
        </p:nvSpPr>
        <p:spPr>
          <a:xfrm>
            <a:off x="1253945" y="2903114"/>
            <a:ext cx="6383290" cy="2471773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215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Biding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D567-9E6C-074A-878A-C8719E1C9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6588512" cy="5128439"/>
          </a:xfrm>
        </p:spPr>
        <p:txBody>
          <a:bodyPr/>
          <a:lstStyle/>
          <a:p>
            <a:r>
              <a:rPr lang="en-US" dirty="0"/>
              <a:t>Refresh the app now, input some number, and push compute button. You will see the red screen.</a:t>
            </a:r>
          </a:p>
          <a:p>
            <a:r>
              <a:rPr lang="en-US" dirty="0"/>
              <a:t>It is because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compute()</a:t>
            </a:r>
            <a:r>
              <a:rPr lang="en-US" dirty="0"/>
              <a:t> method is not the standard method in the component class (We added it by our own)</a:t>
            </a:r>
          </a:p>
          <a:p>
            <a:r>
              <a:rPr lang="en-US" dirty="0"/>
              <a:t>The scope of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compute()</a:t>
            </a:r>
            <a:r>
              <a:rPr lang="en-US" dirty="0"/>
              <a:t> method is not yet visible to the class’s state.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8E67-9B26-374B-BCF9-41B42024832F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4A42F-7F2B-A64A-A4C2-AE7F9FFA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758" y="810756"/>
            <a:ext cx="3269968" cy="578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3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Biding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D567-9E6C-074A-878A-C8719E1C9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8"/>
            <a:ext cx="10515600" cy="1334606"/>
          </a:xfrm>
        </p:spPr>
        <p:txBody>
          <a:bodyPr/>
          <a:lstStyle/>
          <a:p>
            <a:r>
              <a:rPr lang="en-US" dirty="0"/>
              <a:t>You can bind the scope, by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bind()</a:t>
            </a:r>
            <a:r>
              <a:rPr lang="en-US" dirty="0"/>
              <a:t> statement</a:t>
            </a:r>
          </a:p>
          <a:p>
            <a:r>
              <a:rPr lang="en-US" dirty="0"/>
              <a:t>The best place to bind the method is at the class constructor.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5FBB5-39CF-F44F-9471-3232B21F88E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910AA9-BDE6-DC43-B1A1-9D94FE9E3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86000"/>
            <a:ext cx="6248400" cy="228600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6BEF67C7-1B85-FB4B-8E80-5B891655D4F3}"/>
              </a:ext>
            </a:extLst>
          </p:cNvPr>
          <p:cNvSpPr/>
          <p:nvPr/>
        </p:nvSpPr>
        <p:spPr>
          <a:xfrm>
            <a:off x="1253945" y="3767787"/>
            <a:ext cx="5832654" cy="425227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761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The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0032-F3D3-234D-89BC-1132EED8D5CC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F6C589-A586-044D-8F23-8EB9143E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02852"/>
            <a:ext cx="8572500" cy="177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9AE0FE-3E5D-F546-B759-017B2385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07" y="3100951"/>
            <a:ext cx="4610100" cy="303530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EC55DFD7-F1C0-5342-B8D4-EEB7D883AF41}"/>
              </a:ext>
            </a:extLst>
          </p:cNvPr>
          <p:cNvSpPr/>
          <p:nvPr/>
        </p:nvSpPr>
        <p:spPr>
          <a:xfrm>
            <a:off x="4510101" y="1566625"/>
            <a:ext cx="4678504" cy="507502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75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5" dirty="0"/>
              <a:t>Full </a:t>
            </a:r>
            <a:r>
              <a:rPr lang="en-US" dirty="0"/>
              <a:t>Source </a:t>
            </a:r>
            <a:r>
              <a:rPr lang="en-US" spc="60" dirty="0"/>
              <a:t>Code#</a:t>
            </a:r>
            <a:r>
              <a:rPr lang="en-US" spc="-10" dirty="0"/>
              <a:t> </a:t>
            </a:r>
            <a:r>
              <a:rPr lang="en-US" spc="15" dirty="0"/>
              <a:t>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4DFFD-4D0C-D847-9B26-24D33C1A4938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9D8024-656C-6E42-96BA-776621E6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808473"/>
            <a:ext cx="6957061" cy="55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2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5" dirty="0"/>
              <a:t>Full </a:t>
            </a:r>
            <a:r>
              <a:rPr lang="en-US" dirty="0"/>
              <a:t>Source </a:t>
            </a:r>
            <a:r>
              <a:rPr lang="en-US" spc="60" dirty="0"/>
              <a:t>Code#</a:t>
            </a:r>
            <a:r>
              <a:rPr lang="en-US" spc="-10" dirty="0"/>
              <a:t> </a:t>
            </a:r>
            <a:r>
              <a:rPr lang="en-US" spc="15" dirty="0"/>
              <a:t>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D04EB-CA43-DD43-9BF7-893C436C60DC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2AB2D-F077-A340-8345-F70506C2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26876"/>
            <a:ext cx="7718885" cy="54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3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5" dirty="0"/>
              <a:t>Full </a:t>
            </a:r>
            <a:r>
              <a:rPr lang="en-US" dirty="0"/>
              <a:t>Source </a:t>
            </a:r>
            <a:r>
              <a:rPr lang="en-US" spc="60" dirty="0"/>
              <a:t>Code#</a:t>
            </a:r>
            <a:r>
              <a:rPr lang="en-US" spc="-10" dirty="0"/>
              <a:t> </a:t>
            </a:r>
            <a:r>
              <a:rPr lang="en-US" spc="15" dirty="0"/>
              <a:t>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32F1B-345B-094F-A677-E61A957F2EC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FD72B-BEDE-5A4B-878C-00B031AF4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26876"/>
            <a:ext cx="4432300" cy="5194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DE52D7-DE02-0B40-B3DE-AF82F52C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300" y="926876"/>
            <a:ext cx="35179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4CDF4-A343-0F40-802E-82A43147A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BMI Calculator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61C17-3A65-954C-B33B-CAD4EE755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5506616" cy="51284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Create container that fill whole screen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Courier New" panose="02070309020205020404" pitchFamily="49" charset="0"/>
              </a:rPr>
              <a:t>Set the </a:t>
            </a:r>
            <a:r>
              <a:rPr lang="en-US" sz="2400" dirty="0" err="1">
                <a:cs typeface="Courier New" panose="02070309020205020404" pitchFamily="49" charset="0"/>
              </a:rPr>
              <a:t>flexDirection</a:t>
            </a:r>
            <a:r>
              <a:rPr lang="en-US" sz="2400" dirty="0">
                <a:cs typeface="Courier New" panose="02070309020205020404" pitchFamily="49" charset="0"/>
              </a:rPr>
              <a:t> of container to ‘column’ and its </a:t>
            </a:r>
            <a:r>
              <a:rPr lang="en-US" sz="2400" dirty="0" err="1">
                <a:cs typeface="Courier New" panose="02070309020205020404" pitchFamily="49" charset="0"/>
              </a:rPr>
              <a:t>justifyContent</a:t>
            </a:r>
            <a:r>
              <a:rPr lang="en-US" sz="2400" dirty="0">
                <a:cs typeface="Courier New" panose="02070309020205020404" pitchFamily="49" charset="0"/>
              </a:rPr>
              <a:t>: ‘center’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cs typeface="Courier New" panose="02070309020205020404" pitchFamily="49" charset="0"/>
              </a:rPr>
              <a:t>Start Adding Elements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>
                <a:cs typeface="Courier New" panose="02070309020205020404" pitchFamily="49" charset="0"/>
              </a:rPr>
              <a:t>Text</a:t>
            </a:r>
          </a:p>
          <a:p>
            <a:pPr marL="987552" lvl="1" indent="-457200">
              <a:buFont typeface="+mj-lt"/>
              <a:buAutoNum type="arabicPeriod"/>
            </a:pPr>
            <a:r>
              <a:rPr lang="en-US" dirty="0" err="1">
                <a:cs typeface="Courier New" panose="02070309020205020404" pitchFamily="49" charset="0"/>
              </a:rPr>
              <a:t>TextInput</a:t>
            </a:r>
            <a:endParaRPr lang="en-US" dirty="0">
              <a:cs typeface="Courier New" panose="02070309020205020404" pitchFamily="49" charset="0"/>
            </a:endParaRPr>
          </a:p>
          <a:p>
            <a:pPr marL="987552" lvl="1" indent="-457200">
              <a:buFont typeface="+mj-lt"/>
              <a:buAutoNum type="arabicPeriod"/>
            </a:pPr>
            <a:r>
              <a:rPr lang="en-US" dirty="0" err="1">
                <a:cs typeface="Courier New" panose="02070309020205020404" pitchFamily="49" charset="0"/>
              </a:rPr>
              <a:t>TouchableOpacity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3917F-17E9-8C46-A111-E340EE52F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57C2-7D37-534A-87F8-31FBA74DE462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A31F-D7C2-F04D-A6AA-665E0A70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0242E-D5B3-794A-A178-CA9FB729D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75" y="916197"/>
            <a:ext cx="3342433" cy="580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3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BMI Final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52A0B-F62A-534C-94E3-0BBAE193D1FA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1ECCC1-7B27-2940-BE16-9E4F953A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73" y="823390"/>
            <a:ext cx="3354001" cy="5932581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693E92AF-2335-6146-93A2-4EFC423293F3}"/>
              </a:ext>
            </a:extLst>
          </p:cNvPr>
          <p:cNvSpPr/>
          <p:nvPr/>
        </p:nvSpPr>
        <p:spPr>
          <a:xfrm>
            <a:off x="6312227" y="892381"/>
            <a:ext cx="3825076" cy="58635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686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98F9-A6EF-384A-8CA3-21F524D07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D567-9E6C-074A-878A-C8719E1C9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Showing the obesity level under the BMI number.</a:t>
            </a:r>
          </a:p>
          <a:p>
            <a:pPr lvl="1"/>
            <a:r>
              <a:rPr lang="en-US" dirty="0"/>
              <a:t>BMI &gt; 32 = Obese</a:t>
            </a:r>
          </a:p>
          <a:p>
            <a:pPr lvl="1"/>
            <a:r>
              <a:rPr lang="en-US" dirty="0"/>
              <a:t>25 &lt; BMI &lt; 32 = Over Weight</a:t>
            </a:r>
          </a:p>
          <a:p>
            <a:pPr lvl="1"/>
            <a:r>
              <a:rPr lang="en-US" dirty="0"/>
              <a:t>18.5 &lt; BMI &lt; 25 = Normal Weight</a:t>
            </a:r>
          </a:p>
          <a:p>
            <a:pPr lvl="1"/>
            <a:r>
              <a:rPr lang="en-US" dirty="0"/>
              <a:t>BMI &lt; 18.5 = Under Weight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574A3-FEDC-9347-8D63-1217912C1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EDDAA-3710-494E-AA9F-A782D618C846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15DE-C5D3-AF43-8C9A-C7D7E7BC6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4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5E15F-8B3B-1740-8A14-DE02DAB2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59989-B9BB-5B46-9058-B7192A17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E8DA0-826D-8B47-8A76-08CA73384193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E0E58-B3BF-0148-A51C-9B093749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E705520-885F-5A45-AF0D-15F9823B7046}"/>
              </a:ext>
            </a:extLst>
          </p:cNvPr>
          <p:cNvSpPr/>
          <p:nvPr/>
        </p:nvSpPr>
        <p:spPr>
          <a:xfrm>
            <a:off x="2220374" y="836637"/>
            <a:ext cx="7369212" cy="55197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8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6AB0-010D-7C43-B77F-EAC9A4F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A9C-93D7-4B4C-BC3E-83FC702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4B68E-5440-B744-9F8E-244C8FAF9A28}" type="datetime1">
              <a:rPr lang="en-US" smtClean="0"/>
              <a:t>4/10/20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C6C9C5-36B6-7147-8D0E-80307DF11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35" y="835595"/>
            <a:ext cx="4571750" cy="5612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0E4247-F605-544F-88CE-7B0D8F0EB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776" y="926876"/>
            <a:ext cx="3964922" cy="4629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8E8879-8A3E-254A-8003-1E4010BB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926" y="5021671"/>
            <a:ext cx="4775200" cy="2438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AA8E-A457-B345-A5FF-71574FA9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19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6AB0-010D-7C43-B77F-EAC9A4F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A9C-93D7-4B4C-BC3E-83FC702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4DF57-4330-C943-A0FF-99D13D3C78CE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AA8E-A457-B345-A5FF-71574FA9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B3111A-CF5D-B940-8897-6EFEAFD0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80" y="1161495"/>
            <a:ext cx="5991919" cy="2934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4A7C80-6A6F-0D4D-80FE-38345C92C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593" y="926877"/>
            <a:ext cx="6759356" cy="5161690"/>
          </a:xfrm>
          <a:prstGeom prst="rect">
            <a:avLst/>
          </a:prstGeom>
        </p:spPr>
      </p:pic>
      <p:sp>
        <p:nvSpPr>
          <p:cNvPr id="13" name="object 4">
            <a:extLst>
              <a:ext uri="{FF2B5EF4-FFF2-40B4-BE49-F238E27FC236}">
                <a16:creationId xmlns:a16="http://schemas.microsoft.com/office/drawing/2014/main" id="{69686A76-93A5-C940-A857-9CA29B43502D}"/>
              </a:ext>
            </a:extLst>
          </p:cNvPr>
          <p:cNvSpPr/>
          <p:nvPr/>
        </p:nvSpPr>
        <p:spPr>
          <a:xfrm>
            <a:off x="1147974" y="1693576"/>
            <a:ext cx="2826149" cy="223147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691F31B0-8771-5F49-8135-A502807C7F92}"/>
              </a:ext>
            </a:extLst>
          </p:cNvPr>
          <p:cNvSpPr/>
          <p:nvPr/>
        </p:nvSpPr>
        <p:spPr>
          <a:xfrm>
            <a:off x="1793631" y="3282256"/>
            <a:ext cx="4624753" cy="2344820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48FDEB75-BDDC-BD41-AFA1-D9FE18F0C86B}"/>
              </a:ext>
            </a:extLst>
          </p:cNvPr>
          <p:cNvSpPr/>
          <p:nvPr/>
        </p:nvSpPr>
        <p:spPr>
          <a:xfrm>
            <a:off x="1722408" y="2144918"/>
            <a:ext cx="2826149" cy="223147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32FE2083-7A0B-6940-9834-6FFAB51B872A}"/>
              </a:ext>
            </a:extLst>
          </p:cNvPr>
          <p:cNvSpPr/>
          <p:nvPr/>
        </p:nvSpPr>
        <p:spPr>
          <a:xfrm>
            <a:off x="7077859" y="1194659"/>
            <a:ext cx="2826149" cy="223147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BBDBF11C-772F-DB4D-BAE7-8F67F12CA218}"/>
              </a:ext>
            </a:extLst>
          </p:cNvPr>
          <p:cNvSpPr/>
          <p:nvPr/>
        </p:nvSpPr>
        <p:spPr>
          <a:xfrm>
            <a:off x="7782964" y="1652424"/>
            <a:ext cx="4262498" cy="492494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43F620A-E79E-5748-91F0-47109474EF1F}"/>
              </a:ext>
            </a:extLst>
          </p:cNvPr>
          <p:cNvSpPr/>
          <p:nvPr/>
        </p:nvSpPr>
        <p:spPr>
          <a:xfrm>
            <a:off x="7851506" y="2545878"/>
            <a:ext cx="4262498" cy="492494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4713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6AB0-010D-7C43-B77F-EAC9A4F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StopWatch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A9C-93D7-4B4C-BC3E-83FC702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2DDB7-C003-3440-96BD-8AF2DA6188BC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AA8E-A457-B345-A5FF-71574FA9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A96F98-D401-4148-A7C5-1B943620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69" y="926876"/>
            <a:ext cx="4291156" cy="53295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E01AD8-9B76-A243-9F99-B8F8FD4F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285" y="976858"/>
            <a:ext cx="3820552" cy="5329509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92172BC6-6178-1B40-9581-FBD959F12E31}"/>
              </a:ext>
            </a:extLst>
          </p:cNvPr>
          <p:cNvSpPr/>
          <p:nvPr/>
        </p:nvSpPr>
        <p:spPr>
          <a:xfrm>
            <a:off x="1013315" y="2150773"/>
            <a:ext cx="3820552" cy="1481069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4F9A0287-27BA-564F-85A1-74168E68F60F}"/>
              </a:ext>
            </a:extLst>
          </p:cNvPr>
          <p:cNvSpPr/>
          <p:nvPr/>
        </p:nvSpPr>
        <p:spPr>
          <a:xfrm>
            <a:off x="1013315" y="3835760"/>
            <a:ext cx="3820552" cy="272602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E57430E0-D363-A640-B81E-B288572599ED}"/>
              </a:ext>
            </a:extLst>
          </p:cNvPr>
          <p:cNvSpPr/>
          <p:nvPr/>
        </p:nvSpPr>
        <p:spPr>
          <a:xfrm>
            <a:off x="1013315" y="5033193"/>
            <a:ext cx="3820552" cy="272602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D65F5CB7-91D5-0E48-B714-0A9351206832}"/>
              </a:ext>
            </a:extLst>
          </p:cNvPr>
          <p:cNvSpPr/>
          <p:nvPr/>
        </p:nvSpPr>
        <p:spPr>
          <a:xfrm>
            <a:off x="5939158" y="1687131"/>
            <a:ext cx="3054364" cy="721217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40294346-6D67-434A-A7CE-46C53F6DBD11}"/>
              </a:ext>
            </a:extLst>
          </p:cNvPr>
          <p:cNvSpPr/>
          <p:nvPr/>
        </p:nvSpPr>
        <p:spPr>
          <a:xfrm>
            <a:off x="5627918" y="2619426"/>
            <a:ext cx="3054364" cy="3395008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530FFC-D1A5-E74C-96A6-457DDECC1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6356" y="691271"/>
            <a:ext cx="3324920" cy="588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6AB0-010D-7C43-B77F-EAC9A4F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State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A9C-93D7-4B4C-BC3E-83FC702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F434-C23A-AD47-8096-4384E7FF226F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AA8E-A457-B345-A5FF-71574FA9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5B392-30E3-B640-8A43-1182A740E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26876"/>
            <a:ext cx="9359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4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6AB0-010D-7C43-B77F-EAC9A4F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Showing the </a:t>
            </a:r>
            <a:r>
              <a:rPr lang="en-US" dirty="0" err="1"/>
              <a:t>TimeElapse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A9C-93D7-4B4C-BC3E-83FC702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EEA2-6F35-AD44-8E3D-D28B773091F7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AA8E-A457-B345-A5FF-71574FA9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21BB8-632D-E545-BD71-7720CB1ED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26876"/>
            <a:ext cx="5651500" cy="358140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B430391B-A506-434C-8E77-3B4224F6BDEB}"/>
              </a:ext>
            </a:extLst>
          </p:cNvPr>
          <p:cNvSpPr/>
          <p:nvPr/>
        </p:nvSpPr>
        <p:spPr>
          <a:xfrm>
            <a:off x="1903993" y="2475571"/>
            <a:ext cx="3136358" cy="353379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644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B4C78F-5F10-2E4E-A204-0C5BA8E9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7" y="904574"/>
            <a:ext cx="8484221" cy="28396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E26AB0-010D-7C43-B77F-EAC9A4F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Start Button Pressed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14C19F-46D0-3F44-AE35-15887C3CB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7" y="3098414"/>
            <a:ext cx="5116723" cy="3747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A9C-93D7-4B4C-BC3E-83FC702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6A954-DFD3-784B-8A71-1AA5EFBDD2A3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AA8E-A457-B345-A5FF-71574FA9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02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6AB0-010D-7C43-B77F-EAC9A4F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Minutes-Second-</a:t>
            </a:r>
            <a:r>
              <a:rPr lang="en-US" dirty="0" err="1"/>
              <a:t>MilliSeconds</a:t>
            </a:r>
            <a:r>
              <a:rPr lang="en-US" dirty="0"/>
              <a:t>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B920-1413-3946-874B-85F158A63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6700024" cy="5128439"/>
          </a:xfrm>
        </p:spPr>
        <p:txBody>
          <a:bodyPr/>
          <a:lstStyle/>
          <a:p>
            <a:r>
              <a:rPr lang="en-US" dirty="0"/>
              <a:t>Press Start Button </a:t>
            </a:r>
          </a:p>
          <a:p>
            <a:r>
              <a:rPr lang="en-US" dirty="0" err="1"/>
              <a:t>TimeElapsed</a:t>
            </a:r>
            <a:r>
              <a:rPr lang="en-US" dirty="0"/>
              <a:t> in milliseconds is displayed</a:t>
            </a:r>
          </a:p>
          <a:p>
            <a:r>
              <a:rPr lang="en-US" dirty="0"/>
              <a:t>We need to format </a:t>
            </a:r>
            <a:r>
              <a:rPr lang="en-US" dirty="0" err="1"/>
              <a:t>TimeElapsed</a:t>
            </a:r>
            <a:r>
              <a:rPr lang="en-US" dirty="0"/>
              <a:t> to 00:00.00 format</a:t>
            </a:r>
          </a:p>
          <a:p>
            <a:pPr lvl="1"/>
            <a:r>
              <a:rPr lang="en-US" dirty="0"/>
              <a:t>We have a library for that. Go to terminal at the working directory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&gt;|$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install minutes- seconds-milliseconds --save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A9C-93D7-4B4C-BC3E-83FC702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5D17-35D2-CB49-838D-79A82C2DFB1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AA8E-A457-B345-A5FF-71574FA9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3DE29F-C830-154A-B0A5-E989202A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831" y="810756"/>
            <a:ext cx="3269968" cy="578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1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6382-DF60-2046-85A2-520A81C2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BMI Calculator App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BF3C3-35DB-4C41-A6AB-BAD61BD79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7BAEC-3079-4142-8493-1D4A7974B820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8220D-5BEC-B641-9D94-189709BB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68F9FC-B4F9-6440-944E-98F0A3911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04" y="845441"/>
            <a:ext cx="5260995" cy="55904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1BA2BA-0355-9D4B-83DB-EA94460F8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91" y="926876"/>
            <a:ext cx="4324514" cy="22052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1C9587-4EB3-D645-B7ED-74F77526C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399" y="1068288"/>
            <a:ext cx="3234612" cy="572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8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6AB0-010D-7C43-B77F-EAC9A4F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Minutes-Second-</a:t>
            </a:r>
            <a:r>
              <a:rPr lang="en-US" dirty="0" err="1"/>
              <a:t>MilliSeconds</a:t>
            </a:r>
            <a:r>
              <a:rPr lang="en-US" dirty="0"/>
              <a:t> Format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A9C-93D7-4B4C-BC3E-83FC702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63CBA-2402-E74C-8ECA-D7DC7110E6AE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AA8E-A457-B345-A5FF-71574FA9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39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FB075A-21F4-BB4F-9B98-27CFE5B3E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26876"/>
            <a:ext cx="6832600" cy="283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1C3724-97B3-144B-B578-BE7755C0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99" y="2962667"/>
            <a:ext cx="5829300" cy="327660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49D9A177-10EE-9346-8061-F7C104C6AC08}"/>
              </a:ext>
            </a:extLst>
          </p:cNvPr>
          <p:cNvSpPr/>
          <p:nvPr/>
        </p:nvSpPr>
        <p:spPr>
          <a:xfrm>
            <a:off x="838198" y="1990332"/>
            <a:ext cx="6477002" cy="365125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C040F0CC-8676-1944-BAFB-9A17E2385D66}"/>
              </a:ext>
            </a:extLst>
          </p:cNvPr>
          <p:cNvSpPr/>
          <p:nvPr/>
        </p:nvSpPr>
        <p:spPr>
          <a:xfrm>
            <a:off x="6718842" y="4422551"/>
            <a:ext cx="4276260" cy="399881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759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6AB0-010D-7C43-B77F-EAC9A4FC6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</a:t>
            </a:r>
            <a:r>
              <a:rPr lang="en-US" dirty="0" err="1"/>
              <a:t>Seperation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6B920-1413-3946-874B-85F158A63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4057"/>
            <a:ext cx="10515600" cy="2070587"/>
          </a:xfrm>
        </p:spPr>
        <p:txBody>
          <a:bodyPr/>
          <a:lstStyle/>
          <a:p>
            <a:r>
              <a:rPr lang="en-US" dirty="0"/>
              <a:t>We need to make the Stop button first. (Only start is showing now)</a:t>
            </a:r>
          </a:p>
          <a:p>
            <a:r>
              <a:rPr lang="en-US" dirty="0"/>
              <a:t>It is a good idea to </a:t>
            </a:r>
            <a:r>
              <a:rPr lang="en-US" dirty="0" err="1"/>
              <a:t>seperate</a:t>
            </a:r>
            <a:r>
              <a:rPr lang="en-US" dirty="0"/>
              <a:t> the start/stop button UI from the main render method, since the main render method is very long (hard to read, and hard to maintenance)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FDA9C-93D7-4B4C-BC3E-83FC70271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8BA1-D399-4049-A775-92D5C385BA21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EAA8E-A457-B345-A5FF-71574FA9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14B983-C134-EB4B-A633-B22F22B7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3023297"/>
            <a:ext cx="28956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9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6D534-CBE0-D24A-9665-A85B71A4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button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F843AC-A15D-7C49-A7B4-71914A197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6876"/>
            <a:ext cx="8797989" cy="311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8E541-C627-6D43-AD3A-4D9B56CF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619" y="3648892"/>
            <a:ext cx="5397500" cy="3175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1AF01-6386-A64C-9B69-F86DE978A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CE9A-E8D2-BF40-BE32-DDD73E6C1BF8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42356-ABC4-B84A-89ED-028D9551C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0398F-1E7D-C142-8152-F6151B915DFE}"/>
              </a:ext>
            </a:extLst>
          </p:cNvPr>
          <p:cNvSpPr txBox="1"/>
          <p:nvPr/>
        </p:nvSpPr>
        <p:spPr>
          <a:xfrm>
            <a:off x="8082523" y="2659559"/>
            <a:ext cx="3107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cs typeface="Arial"/>
              </a:rPr>
              <a:t>startStopButton</a:t>
            </a:r>
            <a:r>
              <a:rPr lang="en-US" sz="2200" spc="-30" dirty="0">
                <a:cs typeface="Arial"/>
              </a:rPr>
              <a:t> </a:t>
            </a:r>
            <a:r>
              <a:rPr lang="en-US" sz="2200" spc="30" dirty="0">
                <a:cs typeface="Arial"/>
              </a:rPr>
              <a:t>method</a:t>
            </a:r>
            <a:endParaRPr lang="en-US" sz="2200" dirty="0">
              <a:cs typeface="Arial"/>
            </a:endParaRPr>
          </a:p>
          <a:p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9B9D2-5F7B-CA4B-9E14-C626A8221A58}"/>
              </a:ext>
            </a:extLst>
          </p:cNvPr>
          <p:cNvSpPr txBox="1"/>
          <p:nvPr/>
        </p:nvSpPr>
        <p:spPr>
          <a:xfrm>
            <a:off x="7337502" y="5803187"/>
            <a:ext cx="433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spc="35" dirty="0">
                <a:cs typeface="Arial"/>
              </a:rPr>
              <a:t>Using </a:t>
            </a:r>
            <a:r>
              <a:rPr lang="en-US" sz="2200" dirty="0" err="1">
                <a:cs typeface="Arial"/>
              </a:rPr>
              <a:t>startStopButton</a:t>
            </a:r>
            <a:r>
              <a:rPr lang="en-US" sz="2200" spc="-45" dirty="0">
                <a:cs typeface="Arial"/>
              </a:rPr>
              <a:t> </a:t>
            </a:r>
            <a:r>
              <a:rPr lang="en-US" sz="2200" spc="30" dirty="0">
                <a:cs typeface="Arial"/>
              </a:rPr>
              <a:t>method</a:t>
            </a:r>
            <a:endParaRPr lang="en-US" sz="2200" dirty="0">
              <a:cs typeface="Arial"/>
            </a:endParaRPr>
          </a:p>
          <a:p>
            <a:endParaRPr lang="en-US" sz="2200" dirty="0"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F6ADF22A-A351-504A-893F-26C1CE214386}"/>
              </a:ext>
            </a:extLst>
          </p:cNvPr>
          <p:cNvSpPr/>
          <p:nvPr/>
        </p:nvSpPr>
        <p:spPr>
          <a:xfrm>
            <a:off x="2365514" y="5854052"/>
            <a:ext cx="3120886" cy="365125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47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E716-6915-F141-8144-F455280DA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 this to </a:t>
            </a:r>
            <a:r>
              <a:rPr lang="en-US" dirty="0" err="1"/>
              <a:t>StartStopButton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10790-9C7D-7146-8618-6FC32875A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FB771-B42C-4C41-867D-BC677D09630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DB25D-047E-0C47-953B-452EFBB7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A2A0CB-D2A9-504C-B222-43AE51136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0" y="926875"/>
            <a:ext cx="9219824" cy="3065261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8CA400CF-16B8-7040-8477-336FF868E1A1}"/>
              </a:ext>
            </a:extLst>
          </p:cNvPr>
          <p:cNvSpPr/>
          <p:nvPr/>
        </p:nvSpPr>
        <p:spPr>
          <a:xfrm>
            <a:off x="1033037" y="3627011"/>
            <a:ext cx="6393675" cy="365125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AE9E0D-7B2E-4A40-9E1C-3755F2C73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544" y="862413"/>
            <a:ext cx="3142456" cy="55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8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EF15A-2B5A-B640-BC74-AE130DD3A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timer stop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81EA9-3123-6F40-BBBA-DA6F1C6E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C9E86-CCFC-8C46-B477-C6EA57754EF7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D17A7-A16E-F74D-A283-E6DC71AE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A705A0-EFF6-1048-B721-DFE1E4377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26876"/>
            <a:ext cx="6438900" cy="4775200"/>
          </a:xfrm>
          <a:prstGeom prst="rect">
            <a:avLst/>
          </a:prstGeom>
        </p:spPr>
      </p:pic>
      <p:sp>
        <p:nvSpPr>
          <p:cNvPr id="9" name="object 4">
            <a:extLst>
              <a:ext uri="{FF2B5EF4-FFF2-40B4-BE49-F238E27FC236}">
                <a16:creationId xmlns:a16="http://schemas.microsoft.com/office/drawing/2014/main" id="{D1CFCB3A-97FE-FD42-AC8D-F4EC53363265}"/>
              </a:ext>
            </a:extLst>
          </p:cNvPr>
          <p:cNvSpPr/>
          <p:nvPr/>
        </p:nvSpPr>
        <p:spPr>
          <a:xfrm>
            <a:off x="1122247" y="1334340"/>
            <a:ext cx="4163431" cy="1721091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444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23B1-A8E0-CA45-9818-A2016239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start/stop timer app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956F2-FB51-6442-A78C-E0D08FB6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643F-BA7C-7F48-A238-B4DFF43BCDFF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8D59-35BE-3941-BE44-323F2A73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DF595C-DBF2-E542-8EA0-CF359976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13" y="973864"/>
            <a:ext cx="3155379" cy="5581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8FE442-2BF1-D44C-B4CF-FC54B4D4B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792" y="1019902"/>
            <a:ext cx="3155379" cy="55812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32A5AE-833E-0943-936E-71422BE4F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629" y="973864"/>
            <a:ext cx="3155379" cy="558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2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23B1-A8E0-CA45-9818-A2016239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lap function works!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8976C-3728-6A44-8F7B-08E34E03F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time when user press the lap button, record the current </a:t>
            </a:r>
            <a:r>
              <a:rPr lang="en-US" dirty="0" err="1"/>
              <a:t>timeElapsed</a:t>
            </a:r>
            <a:r>
              <a:rPr lang="en-US" dirty="0"/>
              <a:t> into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this.state.lap</a:t>
            </a:r>
            <a:r>
              <a:rPr lang="en-US" dirty="0"/>
              <a:t> and reset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startTime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pc="-5" dirty="0">
                <a:latin typeface="Arial"/>
                <a:cs typeface="Arial"/>
              </a:rPr>
              <a:t>Make </a:t>
            </a:r>
            <a:r>
              <a:rPr lang="en-US" dirty="0">
                <a:latin typeface="Arial"/>
                <a:cs typeface="Arial"/>
              </a:rPr>
              <a:t>the </a:t>
            </a:r>
            <a:r>
              <a:rPr lang="en-US" spc="-5" dirty="0">
                <a:latin typeface="Arial"/>
                <a:cs typeface="Arial"/>
              </a:rPr>
              <a:t>lower half </a:t>
            </a:r>
            <a:r>
              <a:rPr lang="en-US" dirty="0">
                <a:latin typeface="Arial"/>
                <a:cs typeface="Arial"/>
              </a:rPr>
              <a:t>of the </a:t>
            </a:r>
            <a:r>
              <a:rPr lang="en-US" spc="20" dirty="0">
                <a:latin typeface="Arial"/>
                <a:cs typeface="Arial"/>
              </a:rPr>
              <a:t>app’s screen </a:t>
            </a:r>
            <a:r>
              <a:rPr lang="en-US" spc="25" dirty="0">
                <a:latin typeface="Arial"/>
                <a:cs typeface="Arial"/>
              </a:rPr>
              <a:t>showing  </a:t>
            </a:r>
            <a:r>
              <a:rPr lang="en-US" spc="-5" dirty="0">
                <a:latin typeface="Arial"/>
                <a:cs typeface="Arial"/>
              </a:rPr>
              <a:t>the list </a:t>
            </a:r>
            <a:r>
              <a:rPr lang="en-US" dirty="0">
                <a:latin typeface="Arial"/>
                <a:cs typeface="Arial"/>
              </a:rPr>
              <a:t>of </a:t>
            </a:r>
            <a:r>
              <a:rPr lang="en-US" spc="15" dirty="0" err="1">
                <a:latin typeface="Arial"/>
                <a:cs typeface="Arial"/>
              </a:rPr>
              <a:t>timeElapsed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spc="-5" dirty="0">
                <a:latin typeface="Arial"/>
                <a:cs typeface="Arial"/>
              </a:rPr>
              <a:t>in </a:t>
            </a:r>
            <a:r>
              <a:rPr lang="en-US" dirty="0" err="1">
                <a:latin typeface="Courier New"/>
                <a:cs typeface="Courier New"/>
              </a:rPr>
              <a:t>this.state.lap</a:t>
            </a:r>
            <a:r>
              <a:rPr lang="en-US" spc="-1170" dirty="0">
                <a:latin typeface="Courier New"/>
                <a:cs typeface="Courier New"/>
              </a:rPr>
              <a:t> </a:t>
            </a:r>
            <a:r>
              <a:rPr lang="en-US" spc="-60" dirty="0">
                <a:latin typeface="Arial"/>
                <a:cs typeface="Arial"/>
              </a:rPr>
              <a:t>array.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956F2-FB51-6442-A78C-E0D08FB6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F4602-8795-0646-ACAF-99400D0B1469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8D59-35BE-3941-BE44-323F2A73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30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423B1-A8E0-CA45-9818-A2016239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 button UI </a:t>
            </a:r>
            <a:r>
              <a:rPr lang="en-US" dirty="0" err="1"/>
              <a:t>seperation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956F2-FB51-6442-A78C-E0D08FB6B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233B7-1BC5-594D-9656-DA46678F8DFA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78D59-35BE-3941-BE44-323F2A73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B4636-1327-9C4B-9F96-1DBB90ABE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86697"/>
            <a:ext cx="6489700" cy="2476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A62D43-218A-514B-9F55-2223C5D74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752850"/>
            <a:ext cx="7239000" cy="2603500"/>
          </a:xfrm>
          <a:prstGeom prst="rect">
            <a:avLst/>
          </a:prstGeom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6EA3825A-3641-0E48-8A86-2746FE6954CC}"/>
              </a:ext>
            </a:extLst>
          </p:cNvPr>
          <p:cNvSpPr/>
          <p:nvPr/>
        </p:nvSpPr>
        <p:spPr>
          <a:xfrm>
            <a:off x="838199" y="986697"/>
            <a:ext cx="6320884" cy="2401028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735FD872-9CEC-C044-9335-AA6E2585C669}"/>
              </a:ext>
            </a:extLst>
          </p:cNvPr>
          <p:cNvSpPr/>
          <p:nvPr/>
        </p:nvSpPr>
        <p:spPr>
          <a:xfrm>
            <a:off x="1297257" y="4304371"/>
            <a:ext cx="6779942" cy="847493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442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BB3E-E405-0A4A-B2C2-B7BB9DB9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lap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A8DB54-3F5B-DB4E-8E22-1E9B3AAB3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8EE2A-6263-5441-9AC1-8202606E5B4B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0B364-B132-0844-B747-4C998C95B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35DE94-43DE-D84F-BDA7-86306ED6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926876"/>
            <a:ext cx="64135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6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EB8B-8136-924B-BC0A-1248488B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lap array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B26ED-D717-3B40-A8C4-949FEDFF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EC86A-38D2-D34B-9052-6C7682056307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45379-D9C2-AB41-B724-3CBDCAD0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BED36C-2E01-2B42-8945-EDB1BBA2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94" y="851821"/>
            <a:ext cx="3246752" cy="5742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FD75C-72F4-834B-9F65-0BFBE863A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179241"/>
            <a:ext cx="5016500" cy="342900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72DF289A-F128-0F4C-A164-E33F1DFCE979}"/>
              </a:ext>
            </a:extLst>
          </p:cNvPr>
          <p:cNvSpPr/>
          <p:nvPr/>
        </p:nvSpPr>
        <p:spPr>
          <a:xfrm>
            <a:off x="1457477" y="3406698"/>
            <a:ext cx="2244728" cy="372827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32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A0A97-0597-304B-8B3B-F225D2CAA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BMI Calculator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E43C1-4A10-1C43-B179-21C25432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3D8B89-2DBA-1C4D-8857-09CF05D60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87" y="886580"/>
            <a:ext cx="5633411" cy="578313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2004E-CEA8-8044-828E-041943F78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3969" y="5919661"/>
            <a:ext cx="9534065" cy="4066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Using view to group each items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FDEA8-00D6-8346-BBB7-B53631B27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962" y="811562"/>
            <a:ext cx="3269512" cy="578313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2C3F7-6268-6A47-B7CC-25974048D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6ABAC-F1C6-9D43-91A7-82AEF913EFCB}" type="datetime1">
              <a:rPr lang="en-US" smtClean="0"/>
              <a:t>4/10/20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3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628A9-ABF3-3048-BCD5-92258D6B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The Difference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10975-9CE9-C64A-8B2C-258DD431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242F-08CC-1C49-9BB3-F9EE81693DE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8750F-5582-9C42-8B49-E7E2DAA4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49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003209-C5F1-F14E-93D4-87B3AF21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064" y="1035160"/>
            <a:ext cx="5651500" cy="5041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D2B56-8DEA-8948-A1D9-21B2DEC1D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513" y="926876"/>
            <a:ext cx="6759356" cy="5161690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1D974E15-E0CD-1847-82D1-4DE05453C84B}"/>
              </a:ext>
            </a:extLst>
          </p:cNvPr>
          <p:cNvSpPr/>
          <p:nvPr/>
        </p:nvSpPr>
        <p:spPr>
          <a:xfrm>
            <a:off x="6700080" y="1693575"/>
            <a:ext cx="2826149" cy="223147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D5EF7159-9CC3-7946-8425-EF1CE882ACF0}"/>
              </a:ext>
            </a:extLst>
          </p:cNvPr>
          <p:cNvSpPr/>
          <p:nvPr/>
        </p:nvSpPr>
        <p:spPr>
          <a:xfrm>
            <a:off x="7345737" y="3282255"/>
            <a:ext cx="4624753" cy="2344820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ABEAD6D1-EA4B-074E-BE53-2E5374D44830}"/>
              </a:ext>
            </a:extLst>
          </p:cNvPr>
          <p:cNvSpPr/>
          <p:nvPr/>
        </p:nvSpPr>
        <p:spPr>
          <a:xfrm>
            <a:off x="7274514" y="2144917"/>
            <a:ext cx="2826149" cy="223147"/>
          </a:xfrm>
          <a:custGeom>
            <a:avLst/>
            <a:gdLst/>
            <a:ahLst/>
            <a:cxnLst/>
            <a:rect l="l" t="t" r="r" b="b"/>
            <a:pathLst>
              <a:path w="3427095" h="356235">
                <a:moveTo>
                  <a:pt x="0" y="0"/>
                </a:moveTo>
                <a:lnTo>
                  <a:pt x="3426688" y="0"/>
                </a:lnTo>
                <a:lnTo>
                  <a:pt x="3426688" y="356120"/>
                </a:lnTo>
                <a:lnTo>
                  <a:pt x="0" y="3561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4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528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B5732-0301-E94C-A171-68743BFD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45" dirty="0"/>
              <a:t>Full </a:t>
            </a:r>
            <a:r>
              <a:rPr lang="en-US" dirty="0"/>
              <a:t>Source </a:t>
            </a:r>
            <a:r>
              <a:rPr lang="en-US" spc="60" dirty="0"/>
              <a:t>Code #1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379CE-60F7-3F4D-9F2F-E3E30096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8E124-A9B1-AC4F-9CC4-A04489977C6E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909AB-289B-AC49-B98D-4745AF88B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2438E8-416D-794D-A4A8-159730DA4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6876"/>
            <a:ext cx="7591392" cy="54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2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4077-5D1D-404B-A2D8-96FDE777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45" dirty="0"/>
              <a:t>Full </a:t>
            </a:r>
            <a:r>
              <a:rPr lang="en-US" dirty="0"/>
              <a:t>Source </a:t>
            </a:r>
            <a:r>
              <a:rPr lang="en-US" spc="60" dirty="0"/>
              <a:t>Code #2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2BCB2-2279-544A-902D-5AAFF52F4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34E9-0814-5042-987A-130538993FB6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7E52D-F5C7-D144-88AB-180816833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4F8EE3-43D0-A24B-93CB-DC3879925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16174"/>
            <a:ext cx="7257586" cy="550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C02B-419A-A045-B3B1-43842EDED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45" dirty="0"/>
              <a:t>Full </a:t>
            </a:r>
            <a:r>
              <a:rPr lang="en-US" dirty="0"/>
              <a:t>Source </a:t>
            </a:r>
            <a:r>
              <a:rPr lang="en-US" spc="60" dirty="0"/>
              <a:t>Code 3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AC475-B087-4749-A30A-5212B317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F2A06-955A-8A4A-A8AA-2A2B2A9EC682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4DE98-4E21-8A4A-A871-DB76D953C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52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F38F69-CF9D-2C4A-98B2-A253C0BA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443" y="857257"/>
            <a:ext cx="4079083" cy="59311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51E775-5D33-0A45-8E20-B3AF29D0C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29" y="926876"/>
            <a:ext cx="4530228" cy="4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0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A4E5-6CFD-194F-AEDC-8B9FC712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45" dirty="0"/>
              <a:t>Full </a:t>
            </a:r>
            <a:r>
              <a:rPr lang="en-US" dirty="0"/>
              <a:t>Source </a:t>
            </a:r>
            <a:r>
              <a:rPr lang="en-US" spc="60" dirty="0"/>
              <a:t>Code #4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B3B1C-C4A6-0340-9B98-E297F323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A0B77-F55C-744C-8203-5165DD8A2F04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5CE5B-FC8B-EB4D-BCFC-CB6E24522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53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3CBE77-4E69-7049-811D-9E23336D7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443" y="859384"/>
            <a:ext cx="3622420" cy="5891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98030C-0BE3-434A-AFAF-D60ABA71B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51" y="859384"/>
            <a:ext cx="3552615" cy="56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5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4F23-85A8-7446-BA9B-531E1E842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7CC74-9946-C041-B606-DA251C44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3BD73-B1A8-4544-B2AB-6193081EC492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5CC86-0710-5B45-BB6A-60F1B7CFE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F0A938-5CCB-D347-AB45-EF9B0DEC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070" y="822480"/>
            <a:ext cx="3335013" cy="5898995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EBB89EF3-1F65-4C40-9231-6D907535DF15}"/>
              </a:ext>
            </a:extLst>
          </p:cNvPr>
          <p:cNvSpPr/>
          <p:nvPr/>
        </p:nvSpPr>
        <p:spPr>
          <a:xfrm>
            <a:off x="6605368" y="1019551"/>
            <a:ext cx="3394659" cy="5504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997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7002-194D-E046-93A4-8A405089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DFDF-7372-4A4B-89A1-E762A0E0C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reset the laps?</a:t>
            </a:r>
          </a:p>
          <a:p>
            <a:r>
              <a:rPr lang="en-US" dirty="0"/>
              <a:t>Scrollable Laps?</a:t>
            </a:r>
          </a:p>
          <a:p>
            <a:r>
              <a:rPr lang="en-US" dirty="0"/>
              <a:t>It is leaved as the homework for you</a:t>
            </a:r>
          </a:p>
          <a:p>
            <a:r>
              <a:rPr lang="en-US" dirty="0"/>
              <a:t>See the iOS 10’s stopwatch app for idea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88899-1780-5E42-87E5-25397528C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CCCA5-0C42-6342-8E23-E9D0A9098130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C1C37-2291-A14E-A7C3-BF003B78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3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7BB8C-BA62-BC4F-B0F8-D5F9321E2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837" y="1888320"/>
            <a:ext cx="3310326" cy="352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2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0043-6870-424D-AD14-64098DBEB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BMI Calculator App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180A5-541C-C641-8D97-DD8D9120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A9E60-0CC0-9845-B88C-9D650E56E541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6609D-4A47-B34E-BC2D-CA9389E2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1C3C4-881A-5441-884B-6E41FB935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983" y="926876"/>
            <a:ext cx="2956865" cy="5931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9E73E9-815C-9E4D-A870-2650D17FE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27" y="701413"/>
            <a:ext cx="3403459" cy="602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4782-9A6C-0D4F-8F34-CA2156788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Types (Cross-Platform)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0D35F-BB61-8541-8226-C34DE079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051C0-FB8E-D649-8A7F-333E93CF410A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B0E5F-6D76-6248-A07D-2A2F0CE9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FF41D2ED-1425-7248-8C19-B5501DCB1941}"/>
              </a:ext>
            </a:extLst>
          </p:cNvPr>
          <p:cNvSpPr txBox="1"/>
          <p:nvPr/>
        </p:nvSpPr>
        <p:spPr>
          <a:xfrm>
            <a:off x="1343510" y="1051471"/>
            <a:ext cx="935418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030220" algn="l"/>
              </a:tabLst>
            </a:pPr>
            <a:r>
              <a:rPr sz="3000" dirty="0">
                <a:latin typeface="Courier New"/>
                <a:cs typeface="Courier New"/>
              </a:rPr>
              <a:t>&lt;</a:t>
            </a:r>
            <a:r>
              <a:rPr sz="3000" dirty="0" err="1">
                <a:solidFill>
                  <a:srgbClr val="F39019"/>
                </a:solidFill>
                <a:latin typeface="Courier New"/>
                <a:cs typeface="Courier New"/>
              </a:rPr>
              <a:t>TextInput</a:t>
            </a:r>
            <a:r>
              <a:rPr lang="en-US" sz="3000" dirty="0">
                <a:solidFill>
                  <a:srgbClr val="F39019"/>
                </a:solidFill>
                <a:latin typeface="Courier New"/>
                <a:cs typeface="Courier New"/>
              </a:rPr>
              <a:t>  </a:t>
            </a:r>
            <a:r>
              <a:rPr sz="3000" spc="-5" dirty="0" err="1">
                <a:solidFill>
                  <a:srgbClr val="70BF41"/>
                </a:solidFill>
                <a:latin typeface="Courier New"/>
                <a:cs typeface="Courier New"/>
              </a:rPr>
              <a:t>keyboardType</a:t>
            </a:r>
            <a:r>
              <a:rPr sz="3000" spc="-5" dirty="0">
                <a:latin typeface="Courier New"/>
                <a:cs typeface="Courier New"/>
              </a:rPr>
              <a:t>=‘</a:t>
            </a:r>
            <a:r>
              <a:rPr sz="3000" spc="-5" dirty="0">
                <a:solidFill>
                  <a:srgbClr val="EC5D57"/>
                </a:solidFill>
                <a:latin typeface="Courier New"/>
                <a:cs typeface="Courier New"/>
              </a:rPr>
              <a:t>default</a:t>
            </a:r>
            <a:r>
              <a:rPr sz="3000" spc="-5" dirty="0">
                <a:latin typeface="Courier New"/>
                <a:cs typeface="Courier New"/>
              </a:rPr>
              <a:t>’&gt;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2BC6037C-21AF-E64C-8F51-630A6806D4D5}"/>
              </a:ext>
            </a:extLst>
          </p:cNvPr>
          <p:cNvSpPr/>
          <p:nvPr/>
        </p:nvSpPr>
        <p:spPr>
          <a:xfrm>
            <a:off x="1813916" y="1574991"/>
            <a:ext cx="2959502" cy="20752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361F658-BE15-C747-B1F8-589D1020193A}"/>
              </a:ext>
            </a:extLst>
          </p:cNvPr>
          <p:cNvSpPr/>
          <p:nvPr/>
        </p:nvSpPr>
        <p:spPr>
          <a:xfrm>
            <a:off x="1814812" y="4287971"/>
            <a:ext cx="2968525" cy="1831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5F79401F-CCCA-C846-B4EE-D8591D2093D2}"/>
              </a:ext>
            </a:extLst>
          </p:cNvPr>
          <p:cNvSpPr/>
          <p:nvPr/>
        </p:nvSpPr>
        <p:spPr>
          <a:xfrm>
            <a:off x="7321244" y="1658366"/>
            <a:ext cx="3139959" cy="19038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E73BAA49-9961-3345-8CA6-533FDC7F92CA}"/>
              </a:ext>
            </a:extLst>
          </p:cNvPr>
          <p:cNvSpPr/>
          <p:nvPr/>
        </p:nvSpPr>
        <p:spPr>
          <a:xfrm>
            <a:off x="7321244" y="4141690"/>
            <a:ext cx="3139959" cy="21564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C61EA785-FD6C-3B4D-8083-E92DF87105D4}"/>
              </a:ext>
            </a:extLst>
          </p:cNvPr>
          <p:cNvSpPr txBox="1"/>
          <p:nvPr/>
        </p:nvSpPr>
        <p:spPr>
          <a:xfrm>
            <a:off x="5272839" y="3680025"/>
            <a:ext cx="182943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70" dirty="0">
                <a:solidFill>
                  <a:srgbClr val="0365C0"/>
                </a:solidFill>
                <a:latin typeface="Arial"/>
                <a:cs typeface="Arial"/>
              </a:rPr>
              <a:t>iOS</a:t>
            </a:r>
            <a:r>
              <a:rPr sz="3000" spc="-9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365C0"/>
                </a:solidFill>
                <a:latin typeface="Arial"/>
                <a:cs typeface="Arial"/>
              </a:rPr>
              <a:t>(9.3)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42908CA-1EB6-9D4F-9127-E63657E74D1F}"/>
              </a:ext>
            </a:extLst>
          </p:cNvPr>
          <p:cNvSpPr txBox="1"/>
          <p:nvPr/>
        </p:nvSpPr>
        <p:spPr>
          <a:xfrm>
            <a:off x="2358725" y="3683971"/>
            <a:ext cx="194627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dirty="0">
                <a:latin typeface="Courier New"/>
                <a:cs typeface="Courier New"/>
              </a:rPr>
              <a:t>default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C99218DF-814F-464E-8997-0E46CF14EDE4}"/>
              </a:ext>
            </a:extLst>
          </p:cNvPr>
          <p:cNvSpPr txBox="1"/>
          <p:nvPr/>
        </p:nvSpPr>
        <p:spPr>
          <a:xfrm>
            <a:off x="7786752" y="3650252"/>
            <a:ext cx="267445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phone-pad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C102DFE7-7379-0C44-9CE8-94E8A2212FAE}"/>
              </a:ext>
            </a:extLst>
          </p:cNvPr>
          <p:cNvSpPr txBox="1"/>
          <p:nvPr/>
        </p:nvSpPr>
        <p:spPr>
          <a:xfrm>
            <a:off x="2358725" y="6120434"/>
            <a:ext cx="194627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>
                <a:latin typeface="Courier New"/>
                <a:cs typeface="Courier New"/>
              </a:rPr>
              <a:t>numberic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EA6D8779-F0F1-6447-9EAA-D0D5314643A0}"/>
              </a:ext>
            </a:extLst>
          </p:cNvPr>
          <p:cNvSpPr txBox="1"/>
          <p:nvPr/>
        </p:nvSpPr>
        <p:spPr>
          <a:xfrm>
            <a:off x="7419219" y="6259810"/>
            <a:ext cx="3139958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email-address</a:t>
            </a:r>
            <a:endParaRPr sz="30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767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714D-4584-B547-A809-1436FAC7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Keyboard Types (Cross-Platform)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8D84D-ACA4-CF44-8E08-14EB86C6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60051-4BD4-F84B-818A-9D6F36917B9D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2CC4F-A39A-6F46-9B8D-2BAA9F44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B2BD177-42EA-E748-AF56-BD50DFCB0983}"/>
              </a:ext>
            </a:extLst>
          </p:cNvPr>
          <p:cNvSpPr txBox="1"/>
          <p:nvPr/>
        </p:nvSpPr>
        <p:spPr>
          <a:xfrm>
            <a:off x="1378015" y="1051471"/>
            <a:ext cx="935418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030220" algn="l"/>
              </a:tabLst>
            </a:pPr>
            <a:r>
              <a:rPr sz="3000" dirty="0">
                <a:latin typeface="Courier New"/>
                <a:cs typeface="Courier New"/>
              </a:rPr>
              <a:t>&lt;</a:t>
            </a:r>
            <a:r>
              <a:rPr sz="3000" dirty="0" err="1">
                <a:solidFill>
                  <a:srgbClr val="F39019"/>
                </a:solidFill>
                <a:latin typeface="Courier New"/>
                <a:cs typeface="Courier New"/>
              </a:rPr>
              <a:t>TextInput</a:t>
            </a:r>
            <a:r>
              <a:rPr lang="en-US" sz="3000" dirty="0">
                <a:solidFill>
                  <a:srgbClr val="F39019"/>
                </a:solidFill>
                <a:latin typeface="Courier New"/>
                <a:cs typeface="Courier New"/>
              </a:rPr>
              <a:t>  </a:t>
            </a:r>
            <a:r>
              <a:rPr sz="3000" spc="-5" dirty="0" err="1">
                <a:solidFill>
                  <a:srgbClr val="70BF41"/>
                </a:solidFill>
                <a:latin typeface="Courier New"/>
                <a:cs typeface="Courier New"/>
              </a:rPr>
              <a:t>keyboardType</a:t>
            </a:r>
            <a:r>
              <a:rPr sz="3000" spc="-5" dirty="0">
                <a:latin typeface="Courier New"/>
                <a:cs typeface="Courier New"/>
              </a:rPr>
              <a:t>=‘</a:t>
            </a:r>
            <a:r>
              <a:rPr sz="3000" spc="-5" dirty="0">
                <a:solidFill>
                  <a:srgbClr val="EC5D57"/>
                </a:solidFill>
                <a:latin typeface="Courier New"/>
                <a:cs typeface="Courier New"/>
              </a:rPr>
              <a:t>default</a:t>
            </a:r>
            <a:r>
              <a:rPr sz="3000" spc="-5" dirty="0">
                <a:latin typeface="Courier New"/>
                <a:cs typeface="Courier New"/>
              </a:rPr>
              <a:t>’&gt;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C1BDA661-4032-844D-9D46-1AC4C655C4D4}"/>
              </a:ext>
            </a:extLst>
          </p:cNvPr>
          <p:cNvSpPr txBox="1"/>
          <p:nvPr/>
        </p:nvSpPr>
        <p:spPr>
          <a:xfrm>
            <a:off x="5051382" y="3680025"/>
            <a:ext cx="2402342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spc="-70" dirty="0">
                <a:solidFill>
                  <a:srgbClr val="0365C0"/>
                </a:solidFill>
                <a:latin typeface="Arial"/>
                <a:cs typeface="Arial"/>
              </a:rPr>
              <a:t>Android</a:t>
            </a:r>
            <a:r>
              <a:rPr sz="3000" spc="-95" dirty="0">
                <a:solidFill>
                  <a:srgbClr val="0365C0"/>
                </a:solidFill>
                <a:latin typeface="Arial"/>
                <a:cs typeface="Arial"/>
              </a:rPr>
              <a:t> </a:t>
            </a:r>
            <a:r>
              <a:rPr sz="3000" dirty="0">
                <a:solidFill>
                  <a:srgbClr val="0365C0"/>
                </a:solidFill>
                <a:latin typeface="Arial"/>
                <a:cs typeface="Arial"/>
              </a:rPr>
              <a:t>(9.3)</a:t>
            </a:r>
            <a:endParaRPr sz="3000" dirty="0">
              <a:latin typeface="Arial"/>
              <a:cs typeface="Arial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E2E7357-FA71-8144-B4C9-AEDD496F3F77}"/>
              </a:ext>
            </a:extLst>
          </p:cNvPr>
          <p:cNvSpPr txBox="1"/>
          <p:nvPr/>
        </p:nvSpPr>
        <p:spPr>
          <a:xfrm>
            <a:off x="7821257" y="3650252"/>
            <a:ext cx="267445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phone-pad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00BF44D1-59F9-8945-B431-3316657B48C1}"/>
              </a:ext>
            </a:extLst>
          </p:cNvPr>
          <p:cNvSpPr txBox="1"/>
          <p:nvPr/>
        </p:nvSpPr>
        <p:spPr>
          <a:xfrm>
            <a:off x="2393230" y="6120434"/>
            <a:ext cx="194627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 err="1">
                <a:latin typeface="Courier New"/>
                <a:cs typeface="Courier New"/>
              </a:rPr>
              <a:t>numberic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5700351-6406-4845-AA35-C398BA41BE89}"/>
              </a:ext>
            </a:extLst>
          </p:cNvPr>
          <p:cNvSpPr txBox="1"/>
          <p:nvPr/>
        </p:nvSpPr>
        <p:spPr>
          <a:xfrm>
            <a:off x="7453724" y="6259810"/>
            <a:ext cx="3139958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email-address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6B1B60AB-6072-8C48-BEDB-BF5696432A81}"/>
              </a:ext>
            </a:extLst>
          </p:cNvPr>
          <p:cNvSpPr/>
          <p:nvPr/>
        </p:nvSpPr>
        <p:spPr>
          <a:xfrm>
            <a:off x="1655601" y="1513136"/>
            <a:ext cx="3023852" cy="21991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3BB3A6F0-43A5-3445-96AC-5235D8E952E3}"/>
              </a:ext>
            </a:extLst>
          </p:cNvPr>
          <p:cNvSpPr/>
          <p:nvPr/>
        </p:nvSpPr>
        <p:spPr>
          <a:xfrm>
            <a:off x="1655601" y="4186347"/>
            <a:ext cx="3082758" cy="19340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B5904C6-473D-4B43-AF5E-DAC532039E96}"/>
              </a:ext>
            </a:extLst>
          </p:cNvPr>
          <p:cNvSpPr/>
          <p:nvPr/>
        </p:nvSpPr>
        <p:spPr>
          <a:xfrm>
            <a:off x="7196757" y="1580138"/>
            <a:ext cx="3396925" cy="2120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CB717A29-BF8A-B045-8560-17BB2E5776E6}"/>
              </a:ext>
            </a:extLst>
          </p:cNvPr>
          <p:cNvSpPr/>
          <p:nvPr/>
        </p:nvSpPr>
        <p:spPr>
          <a:xfrm>
            <a:off x="7256734" y="4135387"/>
            <a:ext cx="3475466" cy="2208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65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21894-92F8-0F43-BFC9-52EE678C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Keyboard Types (iOS Only)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7CC64-D57F-3847-A405-BF277A494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C19E7-262D-964D-8309-6E0F3E8BF6F0}" type="datetime1">
              <a:rPr lang="en-US" smtClean="0"/>
              <a:t>4/10/20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E4E7D-8541-804C-9AC8-7C2C7B20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A5F68-B450-774B-A94B-86322AF8B75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D84A926-6292-424A-9E68-1F76C198EA27}"/>
              </a:ext>
            </a:extLst>
          </p:cNvPr>
          <p:cNvSpPr txBox="1"/>
          <p:nvPr/>
        </p:nvSpPr>
        <p:spPr>
          <a:xfrm>
            <a:off x="1597431" y="926876"/>
            <a:ext cx="935418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030220" algn="l"/>
              </a:tabLst>
            </a:pPr>
            <a:r>
              <a:rPr sz="3000" dirty="0">
                <a:latin typeface="Courier New"/>
                <a:cs typeface="Courier New"/>
              </a:rPr>
              <a:t>&lt;</a:t>
            </a:r>
            <a:r>
              <a:rPr sz="3000" dirty="0" err="1">
                <a:solidFill>
                  <a:srgbClr val="F39019"/>
                </a:solidFill>
                <a:latin typeface="Courier New"/>
                <a:cs typeface="Courier New"/>
              </a:rPr>
              <a:t>TextInput</a:t>
            </a:r>
            <a:r>
              <a:rPr lang="en-US" sz="3000" dirty="0">
                <a:solidFill>
                  <a:srgbClr val="F39019"/>
                </a:solidFill>
                <a:latin typeface="Courier New"/>
                <a:cs typeface="Courier New"/>
              </a:rPr>
              <a:t>  </a:t>
            </a:r>
            <a:r>
              <a:rPr sz="3000" spc="-5" dirty="0" err="1">
                <a:solidFill>
                  <a:srgbClr val="70BF41"/>
                </a:solidFill>
                <a:latin typeface="Courier New"/>
                <a:cs typeface="Courier New"/>
              </a:rPr>
              <a:t>keyboardType</a:t>
            </a:r>
            <a:r>
              <a:rPr sz="3000" spc="-5" dirty="0">
                <a:latin typeface="Courier New"/>
                <a:cs typeface="Courier New"/>
              </a:rPr>
              <a:t>=‘</a:t>
            </a:r>
            <a:r>
              <a:rPr sz="3000" spc="-5" dirty="0">
                <a:solidFill>
                  <a:srgbClr val="EC5D57"/>
                </a:solidFill>
                <a:latin typeface="Courier New"/>
                <a:cs typeface="Courier New"/>
              </a:rPr>
              <a:t>default</a:t>
            </a:r>
            <a:r>
              <a:rPr sz="3000" spc="-5" dirty="0">
                <a:latin typeface="Courier New"/>
                <a:cs typeface="Courier New"/>
              </a:rPr>
              <a:t>’&gt;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BDA9E1D-12AA-6D44-A8E0-6C9ED364B4C9}"/>
              </a:ext>
            </a:extLst>
          </p:cNvPr>
          <p:cNvSpPr txBox="1"/>
          <p:nvPr/>
        </p:nvSpPr>
        <p:spPr>
          <a:xfrm>
            <a:off x="1921290" y="3559376"/>
            <a:ext cx="307601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ascii-capable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97E4C894-3F74-AE46-BA09-285B754836E7}"/>
              </a:ext>
            </a:extLst>
          </p:cNvPr>
          <p:cNvSpPr txBox="1"/>
          <p:nvPr/>
        </p:nvSpPr>
        <p:spPr>
          <a:xfrm>
            <a:off x="7785545" y="3592034"/>
            <a:ext cx="267445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 err="1">
                <a:latin typeface="Courier New"/>
                <a:cs typeface="Courier New"/>
              </a:rPr>
              <a:t>url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3660C0F-75C7-C14E-8B50-8AEF6E7309C4}"/>
              </a:ext>
            </a:extLst>
          </p:cNvPr>
          <p:cNvSpPr txBox="1"/>
          <p:nvPr/>
        </p:nvSpPr>
        <p:spPr>
          <a:xfrm>
            <a:off x="1090683" y="6028497"/>
            <a:ext cx="472439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numbers-punctuation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8BF01506-4674-8D45-90B1-7411056C3C21}"/>
              </a:ext>
            </a:extLst>
          </p:cNvPr>
          <p:cNvSpPr txBox="1"/>
          <p:nvPr/>
        </p:nvSpPr>
        <p:spPr>
          <a:xfrm>
            <a:off x="7673140" y="6135215"/>
            <a:ext cx="3139958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en-US" sz="3000" dirty="0">
                <a:latin typeface="Courier New"/>
                <a:cs typeface="Courier New"/>
              </a:rPr>
              <a:t>number-pad</a:t>
            </a:r>
            <a:endParaRPr sz="3000" dirty="0">
              <a:latin typeface="Courier New"/>
              <a:cs typeface="Courier New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8107AEE9-9EFF-FE41-A7DD-F47CB3385954}"/>
              </a:ext>
            </a:extLst>
          </p:cNvPr>
          <p:cNvSpPr/>
          <p:nvPr/>
        </p:nvSpPr>
        <p:spPr>
          <a:xfrm>
            <a:off x="1884969" y="1437340"/>
            <a:ext cx="3112335" cy="21546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E1B8D36E-E63F-E946-851A-AF80763790D5}"/>
              </a:ext>
            </a:extLst>
          </p:cNvPr>
          <p:cNvSpPr/>
          <p:nvPr/>
        </p:nvSpPr>
        <p:spPr>
          <a:xfrm>
            <a:off x="1921290" y="3954205"/>
            <a:ext cx="3139958" cy="2164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83F44A60-DD56-F442-8A2C-EF84045F5B60}"/>
              </a:ext>
            </a:extLst>
          </p:cNvPr>
          <p:cNvSpPr/>
          <p:nvPr/>
        </p:nvSpPr>
        <p:spPr>
          <a:xfrm>
            <a:off x="7456701" y="1388353"/>
            <a:ext cx="3210900" cy="2251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D532FA8-C0D6-9E40-830C-7E79E339024E}"/>
              </a:ext>
            </a:extLst>
          </p:cNvPr>
          <p:cNvSpPr/>
          <p:nvPr/>
        </p:nvSpPr>
        <p:spPr>
          <a:xfrm>
            <a:off x="7432444" y="4117893"/>
            <a:ext cx="3380654" cy="1972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834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TCA-Slid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CA-SlideTheme" id="{5A24C4A4-58B6-8948-A62B-40090020C92E}" vid="{BD9F6502-1B8F-D14C-8309-CDC4C42FFF9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7231</TotalTime>
  <Words>989</Words>
  <Application>Microsoft Macintosh PowerPoint</Application>
  <PresentationFormat>Widescreen</PresentationFormat>
  <Paragraphs>256</Paragraphs>
  <Slides>57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Courier New</vt:lpstr>
      <vt:lpstr>Times New Roman</vt:lpstr>
      <vt:lpstr>VTCA-SlideTheme</vt:lpstr>
      <vt:lpstr>React Native</vt:lpstr>
      <vt:lpstr>BMI Calculator App</vt:lpstr>
      <vt:lpstr>Making BMI Calculator App</vt:lpstr>
      <vt:lpstr>Making BMI Calculator App</vt:lpstr>
      <vt:lpstr>Making BMI Calculator App</vt:lpstr>
      <vt:lpstr>Making BMI Calculator App</vt:lpstr>
      <vt:lpstr>Keyboard Types (Cross-Platform)</vt:lpstr>
      <vt:lpstr>Keyboard Types (Cross-Platform)</vt:lpstr>
      <vt:lpstr>More Keyboard Types (iOS Only)</vt:lpstr>
      <vt:lpstr>More Keyboard Types (iOS Only)</vt:lpstr>
      <vt:lpstr>More TextInput Attribute</vt:lpstr>
      <vt:lpstr>Password TextInput</vt:lpstr>
      <vt:lpstr>KeyboardType</vt:lpstr>
      <vt:lpstr>Add User Input Feedback</vt:lpstr>
      <vt:lpstr>Enable JS Debugger</vt:lpstr>
      <vt:lpstr>State</vt:lpstr>
      <vt:lpstr>State’s Rule of Thumb</vt:lpstr>
      <vt:lpstr>Initialize State</vt:lpstr>
      <vt:lpstr>Showing/Setting State In TextInput</vt:lpstr>
      <vt:lpstr>See State In Action</vt:lpstr>
      <vt:lpstr>See State In Action</vt:lpstr>
      <vt:lpstr>Continue On Height TextInput</vt:lpstr>
      <vt:lpstr>Let’s Compute The BMI</vt:lpstr>
      <vt:lpstr>Method Biding</vt:lpstr>
      <vt:lpstr>Method Biding (cont)</vt:lpstr>
      <vt:lpstr>Showing The Output</vt:lpstr>
      <vt:lpstr>Full Source Code# 1</vt:lpstr>
      <vt:lpstr>Full Source Code# 2</vt:lpstr>
      <vt:lpstr>Full Source Code# 3</vt:lpstr>
      <vt:lpstr>BMI Final</vt:lpstr>
      <vt:lpstr>Exercise 1</vt:lpstr>
      <vt:lpstr>StopWatch</vt:lpstr>
      <vt:lpstr>StopWatch</vt:lpstr>
      <vt:lpstr>StopWatch</vt:lpstr>
      <vt:lpstr>StopWatch</vt:lpstr>
      <vt:lpstr>Initialize State</vt:lpstr>
      <vt:lpstr>Showing the TimeElapse</vt:lpstr>
      <vt:lpstr>Handle Start Button Pressed</vt:lpstr>
      <vt:lpstr>Minutes-Second-MilliSeconds Format</vt:lpstr>
      <vt:lpstr>Minutes-Second-MilliSeconds Format</vt:lpstr>
      <vt:lpstr>UI Seperation</vt:lpstr>
      <vt:lpstr>Start button</vt:lpstr>
      <vt:lpstr>Bind this to StartStopButton</vt:lpstr>
      <vt:lpstr>Making timer stop</vt:lpstr>
      <vt:lpstr>Working start/stop timer app</vt:lpstr>
      <vt:lpstr>Making lap function works!</vt:lpstr>
      <vt:lpstr>Lap button UI seperation</vt:lpstr>
      <vt:lpstr>Display the lap array</vt:lpstr>
      <vt:lpstr>Display the lap array</vt:lpstr>
      <vt:lpstr>See The Difference</vt:lpstr>
      <vt:lpstr>Full Source Code #1</vt:lpstr>
      <vt:lpstr>Full Source Code #2</vt:lpstr>
      <vt:lpstr>Full Source Code 3</vt:lpstr>
      <vt:lpstr>Full Source Code #4</vt:lpstr>
      <vt:lpstr>Result</vt:lpstr>
      <vt:lpstr>Home Work</vt:lpstr>
      <vt:lpstr>PowerPoint Presentation</vt:lpstr>
    </vt:vector>
  </TitlesOfParts>
  <Manager/>
  <Company>VTC Academy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hình đào tạo đáp ứng nhu cầu doanh nghiệp</dc:title>
  <dc:subject/>
  <dc:creator>hieutd@vtc.edu.vn</dc:creator>
  <cp:keywords/>
  <dc:description/>
  <cp:lastModifiedBy>Lê Quang Thái</cp:lastModifiedBy>
  <cp:revision>258</cp:revision>
  <dcterms:created xsi:type="dcterms:W3CDTF">2019-05-17T12:57:33Z</dcterms:created>
  <dcterms:modified xsi:type="dcterms:W3CDTF">2020-04-10T04:12:30Z</dcterms:modified>
  <cp:category/>
</cp:coreProperties>
</file>